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70" r:id="rId2"/>
    <p:sldId id="268" r:id="rId3"/>
    <p:sldId id="304" r:id="rId4"/>
    <p:sldId id="303" r:id="rId5"/>
    <p:sldId id="305" r:id="rId6"/>
    <p:sldId id="312" r:id="rId7"/>
    <p:sldId id="307" r:id="rId8"/>
    <p:sldId id="309" r:id="rId9"/>
    <p:sldId id="310" r:id="rId10"/>
    <p:sldId id="285" r:id="rId11"/>
    <p:sldId id="311" r:id="rId12"/>
    <p:sldId id="286" r:id="rId13"/>
    <p:sldId id="287" r:id="rId14"/>
    <p:sldId id="288" r:id="rId15"/>
    <p:sldId id="313" r:id="rId16"/>
    <p:sldId id="314" r:id="rId17"/>
    <p:sldId id="320" r:id="rId18"/>
    <p:sldId id="289" r:id="rId19"/>
    <p:sldId id="316" r:id="rId20"/>
    <p:sldId id="318" r:id="rId21"/>
    <p:sldId id="319" r:id="rId22"/>
    <p:sldId id="327" r:id="rId23"/>
    <p:sldId id="328" r:id="rId24"/>
    <p:sldId id="332" r:id="rId25"/>
    <p:sldId id="329" r:id="rId26"/>
    <p:sldId id="330" r:id="rId27"/>
    <p:sldId id="331" r:id="rId28"/>
    <p:sldId id="294" r:id="rId29"/>
    <p:sldId id="296" r:id="rId30"/>
    <p:sldId id="333" r:id="rId31"/>
    <p:sldId id="334" r:id="rId32"/>
    <p:sldId id="335" r:id="rId33"/>
    <p:sldId id="336" r:id="rId34"/>
    <p:sldId id="337" r:id="rId35"/>
    <p:sldId id="338" r:id="rId36"/>
    <p:sldId id="339" r:id="rId37"/>
    <p:sldId id="341" r:id="rId38"/>
    <p:sldId id="340" r:id="rId39"/>
    <p:sldId id="343" r:id="rId40"/>
    <p:sldId id="345" r:id="rId41"/>
    <p:sldId id="352" r:id="rId42"/>
    <p:sldId id="353" r:id="rId43"/>
    <p:sldId id="354" r:id="rId44"/>
    <p:sldId id="355" r:id="rId45"/>
    <p:sldId id="356" r:id="rId46"/>
    <p:sldId id="357" r:id="rId47"/>
    <p:sldId id="358" r:id="rId48"/>
    <p:sldId id="359" r:id="rId49"/>
    <p:sldId id="360" r:id="rId50"/>
    <p:sldId id="361" r:id="rId51"/>
    <p:sldId id="362" r:id="rId52"/>
    <p:sldId id="363" r:id="rId53"/>
    <p:sldId id="364" r:id="rId54"/>
    <p:sldId id="365" r:id="rId55"/>
    <p:sldId id="371" r:id="rId56"/>
    <p:sldId id="367" r:id="rId57"/>
    <p:sldId id="368" r:id="rId58"/>
    <p:sldId id="369" r:id="rId59"/>
    <p:sldId id="370"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630" autoAdjust="0"/>
  </p:normalViewPr>
  <p:slideViewPr>
    <p:cSldViewPr>
      <p:cViewPr varScale="1">
        <p:scale>
          <a:sx n="129" d="100"/>
          <a:sy n="129" d="100"/>
        </p:scale>
        <p:origin x="-96" y="-1038"/>
      </p:cViewPr>
      <p:guideLst>
        <p:guide orient="horz" pos="2160"/>
        <p:guide pos="2880"/>
      </p:guideLst>
    </p:cSldViewPr>
  </p:slideViewPr>
  <p:notesTextViewPr>
    <p:cViewPr>
      <p:scale>
        <a:sx n="1" d="1"/>
        <a:sy n="1" d="1"/>
      </p:scale>
      <p:origin x="0" y="0"/>
    </p:cViewPr>
  </p:notesTextViewPr>
  <p:sorterViewPr>
    <p:cViewPr>
      <p:scale>
        <a:sx n="100" d="100"/>
        <a:sy n="100" d="100"/>
      </p:scale>
      <p:origin x="0" y="345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9FF068-B1A4-4465-A5EB-B3D2A3B84825}" type="datetimeFigureOut">
              <a:rPr lang="en-US" smtClean="0"/>
              <a:pPr/>
              <a:t>8/29/2016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854121-0960-42FC-AB0E-92AE5CC164F4}" type="slidenum">
              <a:rPr lang="en-US" smtClean="0"/>
              <a:pPr/>
              <a:t>‹#›</a:t>
            </a:fld>
            <a:endParaRPr lang="en-US"/>
          </a:p>
        </p:txBody>
      </p:sp>
    </p:spTree>
    <p:extLst>
      <p:ext uri="{BB962C8B-B14F-4D97-AF65-F5344CB8AC3E}">
        <p14:creationId xmlns="" xmlns:p14="http://schemas.microsoft.com/office/powerpoint/2010/main" val="403508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3288">
              <a:defRPr sz="1600" b="1">
                <a:solidFill>
                  <a:schemeClr val="tx1"/>
                </a:solidFill>
                <a:latin typeface="Arial" charset="0"/>
              </a:defRPr>
            </a:lvl1pPr>
            <a:lvl2pPr marL="742950" indent="-285750" defTabSz="903288">
              <a:defRPr sz="1600" b="1">
                <a:solidFill>
                  <a:schemeClr val="tx1"/>
                </a:solidFill>
                <a:latin typeface="Arial" charset="0"/>
              </a:defRPr>
            </a:lvl2pPr>
            <a:lvl3pPr marL="1143000" indent="-228600" defTabSz="903288">
              <a:defRPr sz="1600" b="1">
                <a:solidFill>
                  <a:schemeClr val="tx1"/>
                </a:solidFill>
                <a:latin typeface="Arial" charset="0"/>
              </a:defRPr>
            </a:lvl3pPr>
            <a:lvl4pPr marL="1600200" indent="-228600" defTabSz="903288">
              <a:defRPr sz="1600" b="1">
                <a:solidFill>
                  <a:schemeClr val="tx1"/>
                </a:solidFill>
                <a:latin typeface="Arial" charset="0"/>
              </a:defRPr>
            </a:lvl4pPr>
            <a:lvl5pPr marL="2057400" indent="-228600" defTabSz="903288">
              <a:defRPr sz="1600" b="1">
                <a:solidFill>
                  <a:schemeClr val="tx1"/>
                </a:solidFill>
                <a:latin typeface="Arial" charset="0"/>
              </a:defRPr>
            </a:lvl5pPr>
            <a:lvl6pPr marL="2514600" indent="-228600" algn="ctr" defTabSz="903288" eaLnBrk="0" fontAlgn="base" hangingPunct="0">
              <a:spcBef>
                <a:spcPct val="0"/>
              </a:spcBef>
              <a:spcAft>
                <a:spcPct val="0"/>
              </a:spcAft>
              <a:defRPr sz="1600" b="1">
                <a:solidFill>
                  <a:schemeClr val="tx1"/>
                </a:solidFill>
                <a:latin typeface="Arial" charset="0"/>
              </a:defRPr>
            </a:lvl6pPr>
            <a:lvl7pPr marL="2971800" indent="-228600" algn="ctr" defTabSz="903288" eaLnBrk="0" fontAlgn="base" hangingPunct="0">
              <a:spcBef>
                <a:spcPct val="0"/>
              </a:spcBef>
              <a:spcAft>
                <a:spcPct val="0"/>
              </a:spcAft>
              <a:defRPr sz="1600" b="1">
                <a:solidFill>
                  <a:schemeClr val="tx1"/>
                </a:solidFill>
                <a:latin typeface="Arial" charset="0"/>
              </a:defRPr>
            </a:lvl7pPr>
            <a:lvl8pPr marL="3429000" indent="-228600" algn="ctr" defTabSz="903288" eaLnBrk="0" fontAlgn="base" hangingPunct="0">
              <a:spcBef>
                <a:spcPct val="0"/>
              </a:spcBef>
              <a:spcAft>
                <a:spcPct val="0"/>
              </a:spcAft>
              <a:defRPr sz="1600" b="1">
                <a:solidFill>
                  <a:schemeClr val="tx1"/>
                </a:solidFill>
                <a:latin typeface="Arial" charset="0"/>
              </a:defRPr>
            </a:lvl8pPr>
            <a:lvl9pPr marL="3886200" indent="-228600" algn="ctr" defTabSz="903288" eaLnBrk="0" fontAlgn="base" hangingPunct="0">
              <a:spcBef>
                <a:spcPct val="0"/>
              </a:spcBef>
              <a:spcAft>
                <a:spcPct val="0"/>
              </a:spcAft>
              <a:defRPr sz="1600" b="1">
                <a:solidFill>
                  <a:schemeClr val="tx1"/>
                </a:solidFill>
                <a:latin typeface="Arial" charset="0"/>
              </a:defRPr>
            </a:lvl9pPr>
          </a:lstStyle>
          <a:p>
            <a:fld id="{2A55A7D6-9C58-4910-88E3-435926DD5916}" type="slidenum">
              <a:rPr lang="en-US" sz="1100" b="0" smtClean="0"/>
              <a:pPr/>
              <a:t>38</a:t>
            </a:fld>
            <a:endParaRPr lang="en-US" sz="1100" b="0" smtClean="0"/>
          </a:p>
        </p:txBody>
      </p:sp>
      <p:sp>
        <p:nvSpPr>
          <p:cNvPr id="43011" name="Rectangle 2"/>
          <p:cNvSpPr>
            <a:spLocks noGrp="1" noRot="1" noChangeAspect="1" noChangeArrowheads="1" noTextEdit="1"/>
          </p:cNvSpPr>
          <p:nvPr>
            <p:ph type="sldImg"/>
          </p:nvPr>
        </p:nvSpPr>
        <p:spPr>
          <a:xfrm>
            <a:off x="1084263" y="650875"/>
            <a:ext cx="3673475" cy="2754313"/>
          </a:xfrm>
          <a:ln/>
        </p:spPr>
      </p:sp>
      <p:sp>
        <p:nvSpPr>
          <p:cNvPr id="43012" name="Rectangle 3"/>
          <p:cNvSpPr>
            <a:spLocks noGrp="1" noChangeArrowheads="1"/>
          </p:cNvSpPr>
          <p:nvPr>
            <p:ph type="body" idx="1"/>
          </p:nvPr>
        </p:nvSpPr>
        <p:spPr>
          <a:xfrm>
            <a:off x="847726" y="3917743"/>
            <a:ext cx="5534025" cy="457512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3238">
              <a:defRPr sz="1600" b="1">
                <a:solidFill>
                  <a:schemeClr val="tx1"/>
                </a:solidFill>
                <a:latin typeface="Arial" charset="0"/>
              </a:defRPr>
            </a:lvl1pPr>
            <a:lvl2pPr marL="742909" indent="-285734" defTabSz="903238">
              <a:defRPr sz="1600" b="1">
                <a:solidFill>
                  <a:schemeClr val="tx1"/>
                </a:solidFill>
                <a:latin typeface="Arial" charset="0"/>
              </a:defRPr>
            </a:lvl2pPr>
            <a:lvl3pPr marL="1142937" indent="-228587" defTabSz="903238">
              <a:defRPr sz="1600" b="1">
                <a:solidFill>
                  <a:schemeClr val="tx1"/>
                </a:solidFill>
                <a:latin typeface="Arial" charset="0"/>
              </a:defRPr>
            </a:lvl3pPr>
            <a:lvl4pPr marL="1600112" indent="-228587" defTabSz="903238">
              <a:defRPr sz="1600" b="1">
                <a:solidFill>
                  <a:schemeClr val="tx1"/>
                </a:solidFill>
                <a:latin typeface="Arial" charset="0"/>
              </a:defRPr>
            </a:lvl4pPr>
            <a:lvl5pPr marL="2057287" indent="-228587" defTabSz="903238">
              <a:defRPr sz="1600" b="1">
                <a:solidFill>
                  <a:schemeClr val="tx1"/>
                </a:solidFill>
                <a:latin typeface="Arial" charset="0"/>
              </a:defRPr>
            </a:lvl5pPr>
            <a:lvl6pPr marL="2514461" indent="-228587" algn="ctr" defTabSz="903238" eaLnBrk="0" fontAlgn="base" hangingPunct="0">
              <a:spcBef>
                <a:spcPct val="0"/>
              </a:spcBef>
              <a:spcAft>
                <a:spcPct val="0"/>
              </a:spcAft>
              <a:defRPr sz="1600" b="1">
                <a:solidFill>
                  <a:schemeClr val="tx1"/>
                </a:solidFill>
                <a:latin typeface="Arial" charset="0"/>
              </a:defRPr>
            </a:lvl6pPr>
            <a:lvl7pPr marL="2971635" indent="-228587" algn="ctr" defTabSz="903238" eaLnBrk="0" fontAlgn="base" hangingPunct="0">
              <a:spcBef>
                <a:spcPct val="0"/>
              </a:spcBef>
              <a:spcAft>
                <a:spcPct val="0"/>
              </a:spcAft>
              <a:defRPr sz="1600" b="1">
                <a:solidFill>
                  <a:schemeClr val="tx1"/>
                </a:solidFill>
                <a:latin typeface="Arial" charset="0"/>
              </a:defRPr>
            </a:lvl7pPr>
            <a:lvl8pPr marL="3428810" indent="-228587" algn="ctr" defTabSz="903238" eaLnBrk="0" fontAlgn="base" hangingPunct="0">
              <a:spcBef>
                <a:spcPct val="0"/>
              </a:spcBef>
              <a:spcAft>
                <a:spcPct val="0"/>
              </a:spcAft>
              <a:defRPr sz="1600" b="1">
                <a:solidFill>
                  <a:schemeClr val="tx1"/>
                </a:solidFill>
                <a:latin typeface="Arial" charset="0"/>
              </a:defRPr>
            </a:lvl8pPr>
            <a:lvl9pPr marL="3885985" indent="-228587" algn="ctr" defTabSz="903238" eaLnBrk="0" fontAlgn="base" hangingPunct="0">
              <a:spcBef>
                <a:spcPct val="0"/>
              </a:spcBef>
              <a:spcAft>
                <a:spcPct val="0"/>
              </a:spcAft>
              <a:defRPr sz="1600" b="1">
                <a:solidFill>
                  <a:schemeClr val="tx1"/>
                </a:solidFill>
                <a:latin typeface="Arial" charset="0"/>
              </a:defRPr>
            </a:lvl9pPr>
          </a:lstStyle>
          <a:p>
            <a:fld id="{2A55A7D6-9C58-4910-88E3-435926DD5916}" type="slidenum">
              <a:rPr lang="en-US" sz="1100" b="0" smtClean="0"/>
              <a:pPr/>
              <a:t>39</a:t>
            </a:fld>
            <a:endParaRPr lang="en-US" sz="1100" b="0" dirty="0" smtClean="0"/>
          </a:p>
        </p:txBody>
      </p:sp>
      <p:sp>
        <p:nvSpPr>
          <p:cNvPr id="43011" name="Rectangle 2"/>
          <p:cNvSpPr>
            <a:spLocks noGrp="1" noRot="1" noChangeAspect="1" noChangeArrowheads="1" noTextEdit="1"/>
          </p:cNvSpPr>
          <p:nvPr>
            <p:ph type="sldImg"/>
          </p:nvPr>
        </p:nvSpPr>
        <p:spPr>
          <a:xfrm>
            <a:off x="1085850" y="650875"/>
            <a:ext cx="3671888" cy="2754313"/>
          </a:xfrm>
          <a:ln/>
        </p:spPr>
      </p:sp>
      <p:sp>
        <p:nvSpPr>
          <p:cNvPr id="43012" name="Rectangle 3"/>
          <p:cNvSpPr>
            <a:spLocks noGrp="1" noChangeArrowheads="1"/>
          </p:cNvSpPr>
          <p:nvPr>
            <p:ph type="body" idx="1"/>
          </p:nvPr>
        </p:nvSpPr>
        <p:spPr>
          <a:xfrm>
            <a:off x="847727" y="3917744"/>
            <a:ext cx="5534025" cy="457512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B29FEA-90F8-4F9E-86DF-C2398628EFF6}" type="slidenum">
              <a:rPr lang="en-US"/>
              <a:pPr>
                <a:defRPr/>
              </a:pPr>
              <a:t>42</a:t>
            </a:fld>
            <a:endParaRPr lang="en-US"/>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This is a montage (movie) of a branched aggregate.  Note that the linear spine of this aggregate is lying in the X,Y plane but that other branches, most notably the one near the top of the aggregate extends a significant amount toward the viewer in the Z direction - something that would not bee seen in a 2-D projection...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C81B13-B66C-49F7-AE63-EBC80DA20379}" type="slidenum">
              <a:rPr lang="en-US"/>
              <a:pPr>
                <a:defRPr/>
              </a:pPr>
              <a:t>43</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This is the zero degree TEM image of this aggregate and a simulated zero degree TEM image of  the reconstructed volume</a:t>
            </a:r>
          </a:p>
          <a:p>
            <a:endParaRPr lang="en-US" altLang="en-US" smtClean="0"/>
          </a:p>
          <a:p>
            <a:r>
              <a:rPr lang="en-US" altLang="en-US" smtClean="0"/>
              <a:t>The 2D volume calculation of even this complex aggregate is only 3% smaller than that found from the 3D model.  These comparisons with 2D measurements are reassuring and show that the technique is in the correct range of values. </a:t>
            </a:r>
          </a:p>
          <a:p>
            <a:endParaRPr lang="en-US" altLang="en-US" smtClean="0"/>
          </a:p>
          <a:p>
            <a:r>
              <a:rPr lang="en-US" altLang="en-US" smtClean="0"/>
              <a:t>Again,  THIS FIGURE CAN NOT BE USED TO IDENTIFY THE GRADE AS A WHOLE BECAUSE IT IS FOR THIS AGGREGATE ONLY.  However, it can be used to show that the measured volume and area are, at the very least, of an appropriate order of magnitude.</a:t>
            </a:r>
          </a:p>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76BD58-2CA5-420E-9CE0-989CBF096925}" type="slidenum">
              <a:rPr lang="en-US" altLang="en-US">
                <a:solidFill>
                  <a:prstClr val="black"/>
                </a:solidFill>
              </a:rPr>
              <a:pPr/>
              <a:t>46</a:t>
            </a:fld>
            <a:endParaRPr lang="en-US" altLang="en-US">
              <a:solidFill>
                <a:prstClr val="black"/>
              </a:solidFill>
            </a:endParaRPr>
          </a:p>
        </p:txBody>
      </p:sp>
      <p:sp>
        <p:nvSpPr>
          <p:cNvPr id="1445890" name="Rectangle 2"/>
          <p:cNvSpPr>
            <a:spLocks noGrp="1" noRot="1" noChangeAspect="1" noChangeArrowheads="1" noTextEdit="1"/>
          </p:cNvSpPr>
          <p:nvPr>
            <p:ph type="sldImg"/>
          </p:nvPr>
        </p:nvSpPr>
        <p:spPr>
          <a:ln/>
        </p:spPr>
      </p:sp>
      <p:sp>
        <p:nvSpPr>
          <p:cNvPr id="1445891" name="Rectangle 3"/>
          <p:cNvSpPr>
            <a:spLocks noGrp="1" noChangeArrowheads="1"/>
          </p:cNvSpPr>
          <p:nvPr>
            <p:ph type="body" idx="1"/>
          </p:nvPr>
        </p:nvSpPr>
        <p:spPr/>
        <p:txBody>
          <a:bodyPr/>
          <a:lstStyle/>
          <a:p>
            <a:r>
              <a:rPr lang="en-US" altLang="en-US" dirty="0"/>
              <a:t>As previously mentioned, steel mills are a common source of soot like particulates that resemble carbon black.  This picture was taken from atop the Sheraton Hotel in Hamilton, Ontario.  You can see the black plume from the coke oven.  Columbian’s carbon black plant is ~ 3 miles away.  One of our production superintendents lives within a few blocks of the steel mill, yet when he noticed a dusting of black material on his car one morning, he was certain that it was carbon black.  He collected some of the material from his car for evaluation at CCC’s technology lab, and after checking with the carbon black plant noted that there were no process upsets that would have resulted in a release, furthermore, the meteorology measurements showed the wind was blowing from the superintendents house toward the plant.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848997-3864-43AD-8731-344EDDDF3596}" type="slidenum">
              <a:rPr lang="en-US" altLang="en-US">
                <a:solidFill>
                  <a:prstClr val="black"/>
                </a:solidFill>
              </a:rPr>
              <a:pPr/>
              <a:t>47</a:t>
            </a:fld>
            <a:endParaRPr lang="en-US" altLang="en-US">
              <a:solidFill>
                <a:prstClr val="black"/>
              </a:solidFill>
            </a:endParaRPr>
          </a:p>
        </p:txBody>
      </p:sp>
      <p:sp>
        <p:nvSpPr>
          <p:cNvPr id="1447938" name="Rectangle 2"/>
          <p:cNvSpPr>
            <a:spLocks noGrp="1" noRot="1" noChangeAspect="1" noChangeArrowheads="1" noTextEdit="1"/>
          </p:cNvSpPr>
          <p:nvPr>
            <p:ph type="sldImg"/>
          </p:nvPr>
        </p:nvSpPr>
        <p:spPr>
          <a:ln/>
        </p:spPr>
      </p:sp>
      <p:sp>
        <p:nvSpPr>
          <p:cNvPr id="1447939" name="Rectangle 3"/>
          <p:cNvSpPr>
            <a:spLocks noGrp="1" noChangeArrowheads="1"/>
          </p:cNvSpPr>
          <p:nvPr>
            <p:ph type="body" idx="1"/>
          </p:nvPr>
        </p:nvSpPr>
        <p:spPr/>
        <p:txBody>
          <a:bodyPr/>
          <a:lstStyle/>
          <a:p>
            <a:r>
              <a:rPr lang="en-US" altLang="en-US"/>
              <a:t>A TEM micrograph of the soot from the coke oven shows its general morphology is similar to carbon black; however, the elemental composition confirms soot.  Generally speaking, carbon black will be ~99% C with less than 1% O.  This work was done on a high resolution TEM with EDX spectroscopy and a highly trained operator to differentiate between these materials.  I think it is safe to assume that this work could not be done with a light microscope.  However, to further demonstrate and document the fact that TEM is required for identifying the presence or absence of carbon black in environmental dust, I offer the following example.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896334"/>
            <a:fld id="{CB311414-C9C0-453D-9E4B-9A0BD9A72F29}" type="slidenum">
              <a:rPr lang="en-US" smtClean="0"/>
              <a:pPr defTabSz="896334"/>
              <a:t>56</a:t>
            </a:fld>
            <a:endParaRPr lang="en-US" dirty="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676400"/>
            <a:ext cx="9144000" cy="76200"/>
          </a:xfrm>
          <a:prstGeom prst="rect">
            <a:avLst/>
          </a:prstGeom>
          <a:solidFill>
            <a:schemeClr val="accent1"/>
          </a:solidFill>
          <a:ln w="9525" algn="ctr">
            <a:noFill/>
            <a:miter lim="800000"/>
            <a:headEnd/>
            <a:tailEnd/>
          </a:ln>
          <a:effectLst/>
        </p:spPr>
        <p:txBody>
          <a:bodyPr wrap="none" anchor="ctr"/>
          <a:lstStyle/>
          <a:p>
            <a:pPr>
              <a:defRPr/>
            </a:pPr>
            <a:endParaRPr lang="en-US"/>
          </a:p>
        </p:txBody>
      </p:sp>
      <p:sp>
        <p:nvSpPr>
          <p:cNvPr id="9" name="Rectangle 8"/>
          <p:cNvSpPr>
            <a:spLocks noChangeArrowheads="1"/>
          </p:cNvSpPr>
          <p:nvPr userDrawn="1"/>
        </p:nvSpPr>
        <p:spPr bwMode="auto">
          <a:xfrm>
            <a:off x="0" y="1828800"/>
            <a:ext cx="9144000" cy="76200"/>
          </a:xfrm>
          <a:prstGeom prst="rect">
            <a:avLst/>
          </a:prstGeom>
          <a:solidFill>
            <a:schemeClr val="tx1"/>
          </a:solidFill>
          <a:ln w="9525" algn="ctr">
            <a:noFill/>
            <a:miter lim="800000"/>
            <a:headEnd/>
            <a:tailEnd/>
          </a:ln>
          <a:effectLst/>
        </p:spPr>
        <p:txBody>
          <a:bodyPr wrap="none" anchor="ctr"/>
          <a:lstStyle/>
          <a:p>
            <a:pPr>
              <a:defRPr/>
            </a:pPr>
            <a:endParaRPr lang="en-US"/>
          </a:p>
        </p:txBody>
      </p:sp>
      <p:sp>
        <p:nvSpPr>
          <p:cNvPr id="10" name="Rectangle 9"/>
          <p:cNvSpPr>
            <a:spLocks noChangeArrowheads="1"/>
          </p:cNvSpPr>
          <p:nvPr userDrawn="1"/>
        </p:nvSpPr>
        <p:spPr bwMode="auto">
          <a:xfrm>
            <a:off x="0" y="1981200"/>
            <a:ext cx="9144000" cy="76200"/>
          </a:xfrm>
          <a:prstGeom prst="rect">
            <a:avLst/>
          </a:prstGeom>
          <a:solidFill>
            <a:schemeClr val="accent1"/>
          </a:solidFill>
          <a:ln w="9525" algn="ctr">
            <a:noFill/>
            <a:miter lim="800000"/>
            <a:headEnd/>
            <a:tailEnd/>
          </a:ln>
          <a:effectLst/>
        </p:spPr>
        <p:txBody>
          <a:bodyPr wrap="none" anchor="ctr"/>
          <a:lstStyle/>
          <a:p>
            <a:pPr>
              <a:defRPr/>
            </a:pPr>
            <a:endParaRPr lang="en-US"/>
          </a:p>
        </p:txBody>
      </p:sp>
      <p:sp>
        <p:nvSpPr>
          <p:cNvPr id="2" name="Title 1"/>
          <p:cNvSpPr>
            <a:spLocks noGrp="1"/>
          </p:cNvSpPr>
          <p:nvPr>
            <p:ph type="ctrTitle"/>
          </p:nvPr>
        </p:nvSpPr>
        <p:spPr>
          <a:xfrm>
            <a:off x="688524" y="3047286"/>
            <a:ext cx="7772400" cy="1470025"/>
          </a:xfrm>
        </p:spPr>
        <p:txBody>
          <a:bodyPr/>
          <a:lstStyle>
            <a:lvl1pPr>
              <a:defRPr>
                <a:solidFill>
                  <a:schemeClr val="accent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4324" y="4725144"/>
            <a:ext cx="6400800" cy="76964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CE57585A-C247-4E32-B6FF-B3024639650B}" type="datetimeFigureOut">
              <a:rPr lang="en-GB" smtClean="0"/>
              <a:pPr/>
              <a:t>29/08/2016</a:t>
            </a:fld>
            <a:endParaRPr lang="en-GB" dirty="0"/>
          </a:p>
        </p:txBody>
      </p:sp>
      <p:pic>
        <p:nvPicPr>
          <p:cNvPr id="5" name="Picture 2" descr="L:\LS5-Physics\Propaganda\Presentations\75 EM Celebration Aug 26 2016\New BC Logo.jpg"/>
          <p:cNvPicPr>
            <a:picLocks noChangeAspect="1" noChangeArrowheads="1"/>
          </p:cNvPicPr>
          <p:nvPr userDrawn="1"/>
        </p:nvPicPr>
        <p:blipFill>
          <a:blip r:embed="rId2" cstate="print"/>
          <a:srcRect/>
          <a:stretch>
            <a:fillRect/>
          </a:stretch>
        </p:blipFill>
        <p:spPr bwMode="auto">
          <a:xfrm>
            <a:off x="3429000" y="746211"/>
            <a:ext cx="2286000" cy="2235993"/>
          </a:xfrm>
          <a:prstGeom prst="rect">
            <a:avLst/>
          </a:prstGeom>
          <a:noFill/>
        </p:spPr>
      </p:pic>
    </p:spTree>
    <p:extLst>
      <p:ext uri="{BB962C8B-B14F-4D97-AF65-F5344CB8AC3E}">
        <p14:creationId xmlns="" xmlns:p14="http://schemas.microsoft.com/office/powerpoint/2010/main" val="393918120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57585A-C247-4E32-B6FF-B3024639650B}" type="datetimeFigureOut">
              <a:rPr lang="en-GB" smtClean="0"/>
              <a:pPr/>
              <a:t>29/08/2016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F66398-2904-48F5-8EC1-59B6CD26D38E}" type="slidenum">
              <a:rPr lang="en-GB" smtClean="0"/>
              <a:pPr/>
              <a:t>‹#›</a:t>
            </a:fld>
            <a:endParaRPr lang="en-GB"/>
          </a:p>
        </p:txBody>
      </p:sp>
    </p:spTree>
    <p:extLst>
      <p:ext uri="{BB962C8B-B14F-4D97-AF65-F5344CB8AC3E}">
        <p14:creationId xmlns="" xmlns:p14="http://schemas.microsoft.com/office/powerpoint/2010/main" val="367294299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57585A-C247-4E32-B6FF-B3024639650B}" type="datetimeFigureOut">
              <a:rPr lang="en-GB" smtClean="0"/>
              <a:pPr/>
              <a:t>29/08/2016</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F66398-2904-48F5-8EC1-59B6CD26D38E}" type="slidenum">
              <a:rPr lang="en-GB" smtClean="0"/>
              <a:pPr/>
              <a:t>‹#›</a:t>
            </a:fld>
            <a:endParaRPr lang="en-GB"/>
          </a:p>
        </p:txBody>
      </p:sp>
    </p:spTree>
    <p:extLst>
      <p:ext uri="{BB962C8B-B14F-4D97-AF65-F5344CB8AC3E}">
        <p14:creationId xmlns="" xmlns:p14="http://schemas.microsoft.com/office/powerpoint/2010/main" val="155138803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E57585A-C247-4E32-B6FF-B3024639650B}" type="datetimeFigureOut">
              <a:rPr lang="en-GB" smtClean="0"/>
              <a:pPr/>
              <a:t>29/08/2016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F66398-2904-48F5-8EC1-59B6CD26D38E}" type="slidenum">
              <a:rPr lang="en-GB" smtClean="0"/>
              <a:pPr/>
              <a:t>‹#›</a:t>
            </a:fld>
            <a:endParaRPr lang="en-GB"/>
          </a:p>
        </p:txBody>
      </p:sp>
    </p:spTree>
    <p:extLst>
      <p:ext uri="{BB962C8B-B14F-4D97-AF65-F5344CB8AC3E}">
        <p14:creationId xmlns="" xmlns:p14="http://schemas.microsoft.com/office/powerpoint/2010/main" val="265696444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E57585A-C247-4E32-B6FF-B3024639650B}" type="datetimeFigureOut">
              <a:rPr lang="en-GB" smtClean="0"/>
              <a:pPr/>
              <a:t>29/08/2016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F66398-2904-48F5-8EC1-59B6CD26D38E}" type="slidenum">
              <a:rPr lang="en-GB" smtClean="0"/>
              <a:pPr/>
              <a:t>‹#›</a:t>
            </a:fld>
            <a:endParaRPr lang="en-GB"/>
          </a:p>
        </p:txBody>
      </p:sp>
    </p:spTree>
    <p:extLst>
      <p:ext uri="{BB962C8B-B14F-4D97-AF65-F5344CB8AC3E}">
        <p14:creationId xmlns="" xmlns:p14="http://schemas.microsoft.com/office/powerpoint/2010/main" val="32143607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E57585A-C247-4E32-B6FF-B3024639650B}" type="datetimeFigureOut">
              <a:rPr lang="en-GB" smtClean="0"/>
              <a:pPr/>
              <a:t>29/08/2016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F66398-2904-48F5-8EC1-59B6CD26D38E}" type="slidenum">
              <a:rPr lang="en-GB" smtClean="0"/>
              <a:pPr/>
              <a:t>‹#›</a:t>
            </a:fld>
            <a:endParaRPr lang="en-GB"/>
          </a:p>
        </p:txBody>
      </p:sp>
    </p:spTree>
    <p:extLst>
      <p:ext uri="{BB962C8B-B14F-4D97-AF65-F5344CB8AC3E}">
        <p14:creationId xmlns="" xmlns:p14="http://schemas.microsoft.com/office/powerpoint/2010/main" val="263744381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57585A-C247-4E32-B6FF-B3024639650B}" type="datetimeFigureOut">
              <a:rPr lang="en-GB" smtClean="0"/>
              <a:pPr/>
              <a:t>29/08/2016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F66398-2904-48F5-8EC1-59B6CD26D38E}" type="slidenum">
              <a:rPr lang="en-GB" smtClean="0"/>
              <a:pPr/>
              <a:t>‹#›</a:t>
            </a:fld>
            <a:endParaRPr lang="en-GB"/>
          </a:p>
        </p:txBody>
      </p:sp>
    </p:spTree>
    <p:extLst>
      <p:ext uri="{BB962C8B-B14F-4D97-AF65-F5344CB8AC3E}">
        <p14:creationId xmlns="" xmlns:p14="http://schemas.microsoft.com/office/powerpoint/2010/main" val="206144365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57585A-C247-4E32-B6FF-B3024639650B}" type="datetimeFigureOut">
              <a:rPr lang="en-GB" smtClean="0"/>
              <a:pPr/>
              <a:t>29/08/2016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F66398-2904-48F5-8EC1-59B6CD26D38E}" type="slidenum">
              <a:rPr lang="en-GB" smtClean="0"/>
              <a:pPr/>
              <a:t>‹#›</a:t>
            </a:fld>
            <a:endParaRPr lang="en-GB"/>
          </a:p>
        </p:txBody>
      </p:sp>
    </p:spTree>
    <p:extLst>
      <p:ext uri="{BB962C8B-B14F-4D97-AF65-F5344CB8AC3E}">
        <p14:creationId xmlns="" xmlns:p14="http://schemas.microsoft.com/office/powerpoint/2010/main" val="63712250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57585A-C247-4E32-B6FF-B3024639650B}" type="datetimeFigureOut">
              <a:rPr lang="en-GB" smtClean="0"/>
              <a:pPr/>
              <a:t>29/08/2016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F66398-2904-48F5-8EC1-59B6CD26D38E}" type="slidenum">
              <a:rPr lang="en-GB" smtClean="0"/>
              <a:pPr/>
              <a:t>‹#›</a:t>
            </a:fld>
            <a:endParaRPr lang="en-GB"/>
          </a:p>
        </p:txBody>
      </p:sp>
    </p:spTree>
    <p:extLst>
      <p:ext uri="{BB962C8B-B14F-4D97-AF65-F5344CB8AC3E}">
        <p14:creationId xmlns="" xmlns:p14="http://schemas.microsoft.com/office/powerpoint/2010/main" val="262077270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57585A-C247-4E32-B6FF-B3024639650B}" type="datetimeFigureOut">
              <a:rPr lang="en-GB" smtClean="0"/>
              <a:pPr/>
              <a:t>29/08/2016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F66398-2904-48F5-8EC1-59B6CD26D38E}" type="slidenum">
              <a:rPr lang="en-GB" smtClean="0"/>
              <a:pPr/>
              <a:t>‹#›</a:t>
            </a:fld>
            <a:endParaRPr lang="en-GB"/>
          </a:p>
        </p:txBody>
      </p:sp>
    </p:spTree>
    <p:extLst>
      <p:ext uri="{BB962C8B-B14F-4D97-AF65-F5344CB8AC3E}">
        <p14:creationId xmlns="" xmlns:p14="http://schemas.microsoft.com/office/powerpoint/2010/main" val="23802076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9072" y="274638"/>
            <a:ext cx="6677728"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57585A-C247-4E32-B6FF-B3024639650B}" type="datetimeFigureOut">
              <a:rPr lang="en-GB" smtClean="0"/>
              <a:pPr/>
              <a:t>29/08/2016</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66398-2904-48F5-8EC1-59B6CD26D38E}" type="slidenum">
              <a:rPr lang="en-GB" smtClean="0"/>
              <a:pPr/>
              <a:t>‹#›</a:t>
            </a:fld>
            <a:endParaRPr lang="en-GB"/>
          </a:p>
        </p:txBody>
      </p:sp>
      <p:sp>
        <p:nvSpPr>
          <p:cNvPr id="7" name="Rectangle 6"/>
          <p:cNvSpPr/>
          <p:nvPr userDrawn="1"/>
        </p:nvSpPr>
        <p:spPr>
          <a:xfrm>
            <a:off x="2009072" y="1303526"/>
            <a:ext cx="6667384" cy="130924"/>
          </a:xfrm>
          <a:prstGeom prst="rect">
            <a:avLst/>
          </a:prstGeom>
          <a:gradFill flip="none" rotWithShape="1">
            <a:gsLst>
              <a:gs pos="68000">
                <a:schemeClr val="accent1"/>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L:\LS5-Physics\Propaganda\Presentations\75 EM Celebration Aug 26 2016\New BC Logo.jpg"/>
          <p:cNvPicPr>
            <a:picLocks noChangeAspect="1" noChangeArrowheads="1"/>
          </p:cNvPicPr>
          <p:nvPr userDrawn="1"/>
        </p:nvPicPr>
        <p:blipFill>
          <a:blip r:embed="rId12" cstate="print"/>
          <a:srcRect/>
          <a:stretch>
            <a:fillRect/>
          </a:stretch>
        </p:blipFill>
        <p:spPr bwMode="auto">
          <a:xfrm>
            <a:off x="320080" y="143188"/>
            <a:ext cx="1371600" cy="1341596"/>
          </a:xfrm>
          <a:prstGeom prst="rect">
            <a:avLst/>
          </a:prstGeom>
          <a:noFill/>
        </p:spPr>
      </p:pic>
    </p:spTree>
    <p:extLst>
      <p:ext uri="{BB962C8B-B14F-4D97-AF65-F5344CB8AC3E}">
        <p14:creationId xmlns="" xmlns:p14="http://schemas.microsoft.com/office/powerpoint/2010/main" val="3152428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p:fade/>
  </p:transition>
  <p:txStyles>
    <p:titleStyle>
      <a:lvl1pPr algn="ctr" defTabSz="914400" rtl="0" eaLnBrk="1" latinLnBrk="0" hangingPunct="1">
        <a:spcBef>
          <a:spcPct val="0"/>
        </a:spcBef>
        <a:buNone/>
        <a:defRPr sz="4000" kern="1200">
          <a:solidFill>
            <a:schemeClr val="tx1"/>
          </a:solidFill>
          <a:latin typeface="Anivers" pitchFamily="50" charset="0"/>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3200" kern="1200">
          <a:solidFill>
            <a:schemeClr val="tx1"/>
          </a:solidFill>
          <a:latin typeface="Anivers" pitchFamily="50" charset="0"/>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2800" kern="1200">
          <a:solidFill>
            <a:schemeClr val="tx1"/>
          </a:solidFill>
          <a:latin typeface="Anivers" pitchFamily="50" charset="0"/>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Anivers" pitchFamily="50" charset="0"/>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Anivers" pitchFamily="50" charset="0"/>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Anivers"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oleObject" Target="file:///\\nafp01\LabServices\LS5-Physics\Propaganda\Presentations\75%20EM%20Celebration%20Aug%2026%202016\nafp01\LabServices\LS5-Physics\Propaganda\Presentations\75%20EM%20Celebration%20Aug%2026%202016\Users\cherd.CCC\CB101%20images\1-18%204agg%20types%20(4).bmp" TargetMode="External"/><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oleObject" Target="file:///\\nafp01\LabServices\LS5-Physics\Propaganda\Presentations\75%20EM%20Celebration%20Aug%2026%202016\nafp01\LabServices\LS5-Physics\Propaganda\Presentations\75%20EM%20Celebration%20Aug%2026%202016\Users\cherd.CCC\CB101%20images\cdx975.bmp"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59.jpe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file:///C:\Users\cherd\Documents\Faasoft%20Video%20Converter\linmovsh.wmv" TargetMode="External"/><Relationship Id="rId6" Type="http://schemas.openxmlformats.org/officeDocument/2006/relationships/image" Target="../media/image70.png"/><Relationship Id="rId5" Type="http://schemas.microsoft.com/office/2007/relationships/media" Target="file:///C:\Users\cherd\Documents\Faasoft%20Video%20Converter\linmovsh.wmv" TargetMode="Externa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GB" sz="4400" dirty="0" smtClean="0">
                <a:latin typeface="+mj-lt"/>
                <a:cs typeface="Arial" panose="020B0604020202020204" pitchFamily="34" charset="0"/>
              </a:rPr>
              <a:t>Celebrating 75 Years of</a:t>
            </a:r>
            <a:br>
              <a:rPr lang="en-GB" sz="4400" dirty="0" smtClean="0">
                <a:latin typeface="+mj-lt"/>
                <a:cs typeface="Arial" panose="020B0604020202020204" pitchFamily="34" charset="0"/>
              </a:rPr>
            </a:br>
            <a:r>
              <a:rPr lang="en-GB" sz="4400" dirty="0" smtClean="0">
                <a:latin typeface="+mj-lt"/>
                <a:cs typeface="Arial" panose="020B0604020202020204" pitchFamily="34" charset="0"/>
              </a:rPr>
              <a:t>Industrial Electron Microscopy</a:t>
            </a:r>
            <a:endParaRPr lang="en-GB" sz="4400" dirty="0">
              <a:latin typeface="+mj-lt"/>
              <a:cs typeface="Arial" panose="020B0604020202020204" pitchFamily="34" charset="0"/>
            </a:endParaRPr>
          </a:p>
        </p:txBody>
      </p:sp>
      <p:sp>
        <p:nvSpPr>
          <p:cNvPr id="7" name="Subtitle 6"/>
          <p:cNvSpPr>
            <a:spLocks noGrp="1"/>
          </p:cNvSpPr>
          <p:nvPr>
            <p:ph type="subTitle" idx="1"/>
          </p:nvPr>
        </p:nvSpPr>
        <p:spPr>
          <a:xfrm>
            <a:off x="1371600" y="4869160"/>
            <a:ext cx="6400800" cy="829816"/>
          </a:xfrm>
        </p:spPr>
        <p:txBody>
          <a:bodyPr>
            <a:noAutofit/>
          </a:bodyPr>
          <a:lstStyle/>
          <a:p>
            <a:r>
              <a:rPr lang="en-GB" sz="2400" dirty="0" smtClean="0">
                <a:solidFill>
                  <a:schemeClr val="bg1">
                    <a:lumMod val="50000"/>
                  </a:schemeClr>
                </a:solidFill>
                <a:latin typeface="+mj-lt"/>
                <a:cs typeface="Arial" panose="020B0604020202020204" pitchFamily="34" charset="0"/>
              </a:rPr>
              <a:t>Paul Smith, Charles Herd, Ricky Magee</a:t>
            </a:r>
          </a:p>
          <a:p>
            <a:r>
              <a:rPr lang="en-GB" sz="2400" dirty="0" smtClean="0">
                <a:solidFill>
                  <a:schemeClr val="bg1">
                    <a:lumMod val="50000"/>
                  </a:schemeClr>
                </a:solidFill>
                <a:latin typeface="+mj-lt"/>
                <a:cs typeface="Arial" panose="020B0604020202020204" pitchFamily="34" charset="0"/>
              </a:rPr>
              <a:t>August 26</a:t>
            </a:r>
            <a:r>
              <a:rPr lang="en-GB" sz="2400" baseline="30000" dirty="0" smtClean="0">
                <a:solidFill>
                  <a:schemeClr val="bg1">
                    <a:lumMod val="50000"/>
                  </a:schemeClr>
                </a:solidFill>
                <a:latin typeface="+mj-lt"/>
                <a:cs typeface="Arial" panose="020B0604020202020204" pitchFamily="34" charset="0"/>
              </a:rPr>
              <a:t>th</a:t>
            </a:r>
            <a:r>
              <a:rPr lang="en-GB" sz="2400" dirty="0" smtClean="0">
                <a:solidFill>
                  <a:schemeClr val="bg1">
                    <a:lumMod val="50000"/>
                  </a:schemeClr>
                </a:solidFill>
                <a:latin typeface="+mj-lt"/>
                <a:cs typeface="Arial" panose="020B0604020202020204" pitchFamily="34" charset="0"/>
              </a:rPr>
              <a:t>, 2016</a:t>
            </a:r>
          </a:p>
        </p:txBody>
      </p:sp>
      <p:pic>
        <p:nvPicPr>
          <p:cNvPr id="5" name="Picture 13"/>
          <p:cNvPicPr>
            <a:picLocks noChangeAspect="1" noChangeArrowheads="1"/>
          </p:cNvPicPr>
          <p:nvPr/>
        </p:nvPicPr>
        <p:blipFill>
          <a:blip r:embed="rId2" cstate="print"/>
          <a:srcRect r="70497" b="11111"/>
          <a:stretch>
            <a:fillRect/>
          </a:stretch>
        </p:blipFill>
        <p:spPr bwMode="auto">
          <a:xfrm>
            <a:off x="3703320" y="5661248"/>
            <a:ext cx="1737360" cy="1057524"/>
          </a:xfrm>
          <a:prstGeom prst="rect">
            <a:avLst/>
          </a:prstGeom>
          <a:noFill/>
          <a:ln w="9525">
            <a:noFill/>
            <a:miter lim="800000"/>
            <a:headEnd/>
            <a:tailEnd/>
          </a:ln>
          <a:effectLst/>
        </p:spPr>
      </p:pic>
    </p:spTree>
    <p:extLst>
      <p:ext uri="{BB962C8B-B14F-4D97-AF65-F5344CB8AC3E}">
        <p14:creationId xmlns="" xmlns:p14="http://schemas.microsoft.com/office/powerpoint/2010/main" val="360890474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677728" cy="1143000"/>
          </a:xfrm>
        </p:spPr>
        <p:txBody>
          <a:bodyPr/>
          <a:lstStyle/>
          <a:p>
            <a:r>
              <a:rPr lang="en-US" dirty="0" smtClean="0">
                <a:latin typeface="+mn-lt"/>
              </a:rPr>
              <a:t>University of Toronto</a:t>
            </a:r>
            <a:endParaRPr lang="en-US" dirty="0">
              <a:latin typeface="+mn-lt"/>
            </a:endParaRPr>
          </a:p>
        </p:txBody>
      </p:sp>
      <p:sp>
        <p:nvSpPr>
          <p:cNvPr id="3" name="Content Placeholder 2"/>
          <p:cNvSpPr>
            <a:spLocks noGrp="1"/>
          </p:cNvSpPr>
          <p:nvPr>
            <p:ph idx="1"/>
          </p:nvPr>
        </p:nvSpPr>
        <p:spPr>
          <a:xfrm>
            <a:off x="-36512" y="1412776"/>
            <a:ext cx="4680520" cy="5445224"/>
          </a:xfrm>
        </p:spPr>
        <p:txBody>
          <a:bodyPr>
            <a:normAutofit/>
          </a:bodyPr>
          <a:lstStyle/>
          <a:p>
            <a:r>
              <a:rPr lang="en-US" sz="2800" dirty="0" smtClean="0">
                <a:latin typeface="+mn-lt"/>
              </a:rPr>
              <a:t>Prof. Eli Burton (Director of Physics at U. or Toronto) visits Ruska in 1934 and sees the EM</a:t>
            </a:r>
          </a:p>
          <a:p>
            <a:r>
              <a:rPr lang="en-US" sz="2800" dirty="0" smtClean="0">
                <a:latin typeface="+mn-lt"/>
              </a:rPr>
              <a:t>His group begins to build an EM in 1935</a:t>
            </a:r>
          </a:p>
          <a:p>
            <a:r>
              <a:rPr lang="en-US" sz="2800" dirty="0" smtClean="0">
                <a:latin typeface="+mn-lt"/>
              </a:rPr>
              <a:t>First model in 1935, but takes until 1938 to get an EM with sub optical resolution</a:t>
            </a:r>
          </a:p>
          <a:p>
            <a:endParaRPr lang="en-US" sz="2800" dirty="0" smtClean="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pic>
        <p:nvPicPr>
          <p:cNvPr id="20482" name="Picture 2" descr="L:\LS5-Physics\Propaganda\History of TEM of CB by Columbian and Columbian Labs\Photos\Physics Lab\Univ Toronto Photo.tif"/>
          <p:cNvPicPr>
            <a:picLocks noChangeAspect="1" noChangeArrowheads="1"/>
          </p:cNvPicPr>
          <p:nvPr/>
        </p:nvPicPr>
        <p:blipFill>
          <a:blip r:embed="rId3" cstate="print"/>
          <a:srcRect/>
          <a:stretch>
            <a:fillRect/>
          </a:stretch>
        </p:blipFill>
        <p:spPr bwMode="auto">
          <a:xfrm>
            <a:off x="4572000" y="1194278"/>
            <a:ext cx="4572000" cy="5663722"/>
          </a:xfrm>
          <a:prstGeom prst="rect">
            <a:avLst/>
          </a:prstGeom>
          <a:noFill/>
        </p:spPr>
      </p:pic>
      <p:sp>
        <p:nvSpPr>
          <p:cNvPr id="6" name="Right Arrow 5"/>
          <p:cNvSpPr/>
          <p:nvPr/>
        </p:nvSpPr>
        <p:spPr>
          <a:xfrm rot="5400000">
            <a:off x="5040052" y="2960948"/>
            <a:ext cx="576064" cy="21602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7164288" cy="1143000"/>
          </a:xfrm>
        </p:spPr>
        <p:txBody>
          <a:bodyPr>
            <a:normAutofit fontScale="90000"/>
          </a:bodyPr>
          <a:lstStyle/>
          <a:p>
            <a:r>
              <a:rPr lang="en-US" dirty="0" smtClean="0">
                <a:latin typeface="+mn-lt"/>
              </a:rPr>
              <a:t>Columbian Carbon Enters the Fray</a:t>
            </a:r>
            <a:endParaRPr lang="en-US" dirty="0">
              <a:latin typeface="+mn-lt"/>
            </a:endParaRPr>
          </a:p>
        </p:txBody>
      </p:sp>
      <p:sp>
        <p:nvSpPr>
          <p:cNvPr id="3" name="Content Placeholder 2"/>
          <p:cNvSpPr>
            <a:spLocks noGrp="1"/>
          </p:cNvSpPr>
          <p:nvPr>
            <p:ph idx="1"/>
          </p:nvPr>
        </p:nvSpPr>
        <p:spPr>
          <a:xfrm>
            <a:off x="-36512" y="1412776"/>
            <a:ext cx="4680520" cy="5445224"/>
          </a:xfrm>
        </p:spPr>
        <p:txBody>
          <a:bodyPr>
            <a:normAutofit/>
          </a:bodyPr>
          <a:lstStyle/>
          <a:p>
            <a:r>
              <a:rPr lang="en-US" sz="2800" dirty="0" smtClean="0">
                <a:latin typeface="+mn-lt"/>
              </a:rPr>
              <a:t>The Director of Research at Columbian Carbon,             Dr. William </a:t>
            </a:r>
            <a:r>
              <a:rPr lang="en-US" sz="2800" dirty="0" err="1" smtClean="0">
                <a:latin typeface="+mn-lt"/>
              </a:rPr>
              <a:t>Weigand</a:t>
            </a:r>
            <a:r>
              <a:rPr lang="en-US" sz="2800" dirty="0" smtClean="0">
                <a:latin typeface="+mn-lt"/>
              </a:rPr>
              <a:t> is a graduate of Prof. Burton’s</a:t>
            </a:r>
            <a:r>
              <a:rPr lang="en-US" sz="2800" dirty="0">
                <a:latin typeface="+mn-lt"/>
              </a:rPr>
              <a:t> </a:t>
            </a:r>
            <a:r>
              <a:rPr lang="en-US" sz="2800" dirty="0" smtClean="0">
                <a:latin typeface="+mn-lt"/>
              </a:rPr>
              <a:t>group at U. of Toronto</a:t>
            </a:r>
          </a:p>
          <a:p>
            <a:r>
              <a:rPr lang="en-US" sz="2800" dirty="0" smtClean="0">
                <a:latin typeface="+mn-lt"/>
              </a:rPr>
              <a:t>He takes an immediate interest in the new EM</a:t>
            </a: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srcRect/>
          <a:stretch>
            <a:fillRect/>
          </a:stretch>
        </p:blipFill>
        <p:spPr bwMode="auto">
          <a:xfrm>
            <a:off x="4889371" y="1484784"/>
            <a:ext cx="3643069" cy="4572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D:\Scanned Images\Micronex dry micrograph plate 362.jpg"/>
          <p:cNvPicPr>
            <a:picLocks noChangeAspect="1" noChangeArrowheads="1"/>
          </p:cNvPicPr>
          <p:nvPr/>
        </p:nvPicPr>
        <p:blipFill>
          <a:blip r:embed="rId2" cstate="print"/>
          <a:srcRect/>
          <a:stretch>
            <a:fillRect/>
          </a:stretch>
        </p:blipFill>
        <p:spPr bwMode="auto">
          <a:xfrm>
            <a:off x="1756792" y="3335994"/>
            <a:ext cx="2743200" cy="3522006"/>
          </a:xfrm>
          <a:prstGeom prst="rect">
            <a:avLst/>
          </a:prstGeom>
          <a:noFill/>
        </p:spPr>
      </p:pic>
      <p:sp>
        <p:nvSpPr>
          <p:cNvPr id="2" name="Title 1"/>
          <p:cNvSpPr>
            <a:spLocks noGrp="1"/>
          </p:cNvSpPr>
          <p:nvPr>
            <p:ph type="title"/>
          </p:nvPr>
        </p:nvSpPr>
        <p:spPr>
          <a:xfrm>
            <a:off x="2009072" y="53752"/>
            <a:ext cx="6677728" cy="1143000"/>
          </a:xfrm>
        </p:spPr>
        <p:txBody>
          <a:bodyPr>
            <a:normAutofit fontScale="90000"/>
          </a:bodyPr>
          <a:lstStyle/>
          <a:p>
            <a:r>
              <a:rPr lang="en-US" dirty="0" smtClean="0">
                <a:latin typeface="+mn-lt"/>
              </a:rPr>
              <a:t>Univ. of Toronto/CCC CB Images</a:t>
            </a:r>
            <a:endParaRPr lang="en-US" dirty="0">
              <a:latin typeface="+mn-lt"/>
            </a:endParaRPr>
          </a:p>
        </p:txBody>
      </p:sp>
      <p:pic>
        <p:nvPicPr>
          <p:cNvPr id="4" name="Picture 13"/>
          <p:cNvPicPr>
            <a:picLocks noChangeAspect="1" noChangeArrowheads="1"/>
          </p:cNvPicPr>
          <p:nvPr/>
        </p:nvPicPr>
        <p:blipFill>
          <a:blip r:embed="rId3" cstate="print"/>
          <a:srcRect r="70497" b="11111"/>
          <a:stretch>
            <a:fillRect/>
          </a:stretch>
        </p:blipFill>
        <p:spPr bwMode="auto">
          <a:xfrm>
            <a:off x="7406640" y="5800476"/>
            <a:ext cx="1737360" cy="1057524"/>
          </a:xfrm>
          <a:prstGeom prst="rect">
            <a:avLst/>
          </a:prstGeom>
          <a:noFill/>
          <a:ln w="9525">
            <a:noFill/>
            <a:miter lim="800000"/>
            <a:headEnd/>
            <a:tailEnd/>
          </a:ln>
          <a:effectLst/>
        </p:spPr>
      </p:pic>
      <p:pic>
        <p:nvPicPr>
          <p:cNvPr id="21506" name="Picture 2" descr="D:\Scanned Images\Micronex dry micrograph plate 351.jpg"/>
          <p:cNvPicPr>
            <a:picLocks noChangeAspect="1" noChangeArrowheads="1"/>
          </p:cNvPicPr>
          <p:nvPr/>
        </p:nvPicPr>
        <p:blipFill>
          <a:blip r:embed="rId4" cstate="print"/>
          <a:srcRect/>
          <a:stretch>
            <a:fillRect/>
          </a:stretch>
        </p:blipFill>
        <p:spPr bwMode="auto">
          <a:xfrm>
            <a:off x="0" y="1412776"/>
            <a:ext cx="2743200" cy="3549112"/>
          </a:xfrm>
          <a:prstGeom prst="rect">
            <a:avLst/>
          </a:prstGeom>
          <a:noFill/>
        </p:spPr>
      </p:pic>
      <p:pic>
        <p:nvPicPr>
          <p:cNvPr id="21509" name="Picture 5" descr="D:\Scanned Images\Micronex dispersed micrograph plate 392.jpg"/>
          <p:cNvPicPr>
            <a:picLocks noChangeAspect="1" noChangeArrowheads="1"/>
          </p:cNvPicPr>
          <p:nvPr/>
        </p:nvPicPr>
        <p:blipFill>
          <a:blip r:embed="rId5" cstate="print"/>
          <a:srcRect/>
          <a:stretch>
            <a:fillRect/>
          </a:stretch>
        </p:blipFill>
        <p:spPr bwMode="auto">
          <a:xfrm>
            <a:off x="6400800" y="3324954"/>
            <a:ext cx="2743200" cy="3533046"/>
          </a:xfrm>
          <a:prstGeom prst="rect">
            <a:avLst/>
          </a:prstGeom>
          <a:noFill/>
        </p:spPr>
      </p:pic>
      <p:pic>
        <p:nvPicPr>
          <p:cNvPr id="21508" name="Picture 4" descr="D:\Scanned Images\Micronex dispersed micrograph plate 377.jpg"/>
          <p:cNvPicPr>
            <a:picLocks noChangeAspect="1" noChangeArrowheads="1"/>
          </p:cNvPicPr>
          <p:nvPr/>
        </p:nvPicPr>
        <p:blipFill>
          <a:blip r:embed="rId6" cstate="print"/>
          <a:srcRect/>
          <a:stretch>
            <a:fillRect/>
          </a:stretch>
        </p:blipFill>
        <p:spPr bwMode="auto">
          <a:xfrm>
            <a:off x="4637112" y="1412776"/>
            <a:ext cx="2743200" cy="3542279"/>
          </a:xfrm>
          <a:prstGeom prst="rect">
            <a:avLst/>
          </a:prstGeom>
          <a:noFill/>
        </p:spPr>
      </p:pic>
      <p:sp>
        <p:nvSpPr>
          <p:cNvPr id="11" name="TextBox 10"/>
          <p:cNvSpPr txBox="1"/>
          <p:nvPr/>
        </p:nvSpPr>
        <p:spPr>
          <a:xfrm>
            <a:off x="7281297" y="2987660"/>
            <a:ext cx="826958" cy="369332"/>
          </a:xfrm>
          <a:prstGeom prst="rect">
            <a:avLst/>
          </a:prstGeom>
          <a:noFill/>
        </p:spPr>
        <p:txBody>
          <a:bodyPr wrap="none" rtlCol="0">
            <a:spAutoFit/>
          </a:bodyPr>
          <a:lstStyle/>
          <a:p>
            <a:r>
              <a:rPr lang="en-US" dirty="0" smtClean="0"/>
              <a:t>“Wet” </a:t>
            </a:r>
            <a:endParaRPr lang="en-US" dirty="0"/>
          </a:p>
        </p:txBody>
      </p:sp>
      <p:sp>
        <p:nvSpPr>
          <p:cNvPr id="12" name="TextBox 11"/>
          <p:cNvSpPr txBox="1"/>
          <p:nvPr/>
        </p:nvSpPr>
        <p:spPr>
          <a:xfrm>
            <a:off x="1070615" y="4941168"/>
            <a:ext cx="765081" cy="369332"/>
          </a:xfrm>
          <a:prstGeom prst="rect">
            <a:avLst/>
          </a:prstGeom>
          <a:noFill/>
        </p:spPr>
        <p:txBody>
          <a:bodyPr wrap="none" rtlCol="0">
            <a:spAutoFit/>
          </a:bodyPr>
          <a:lstStyle/>
          <a:p>
            <a:r>
              <a:rPr lang="en-US" dirty="0" smtClean="0"/>
              <a:t>“Dry” </a:t>
            </a:r>
            <a:endParaRPr lang="en-US" dirty="0"/>
          </a:p>
        </p:txBody>
      </p:sp>
      <p:sp>
        <p:nvSpPr>
          <p:cNvPr id="13" name="TextBox 12"/>
          <p:cNvSpPr txBox="1"/>
          <p:nvPr/>
        </p:nvSpPr>
        <p:spPr>
          <a:xfrm>
            <a:off x="3059832" y="1785590"/>
            <a:ext cx="1296144" cy="1015663"/>
          </a:xfrm>
          <a:prstGeom prst="rect">
            <a:avLst/>
          </a:prstGeom>
          <a:noFill/>
        </p:spPr>
        <p:txBody>
          <a:bodyPr wrap="square" rtlCol="0">
            <a:spAutoFit/>
          </a:bodyPr>
          <a:lstStyle/>
          <a:p>
            <a:pPr algn="ctr"/>
            <a:r>
              <a:rPr lang="en-US" sz="2000" dirty="0" err="1" smtClean="0"/>
              <a:t>Micronex</a:t>
            </a:r>
            <a:r>
              <a:rPr lang="en-US" sz="2000" dirty="0" smtClean="0"/>
              <a:t> Colloidal Carbons </a:t>
            </a:r>
            <a:endParaRPr lang="en-US" sz="2000" dirty="0"/>
          </a:p>
        </p:txBody>
      </p:sp>
      <p:sp>
        <p:nvSpPr>
          <p:cNvPr id="14" name="TextBox 13"/>
          <p:cNvSpPr txBox="1"/>
          <p:nvPr/>
        </p:nvSpPr>
        <p:spPr>
          <a:xfrm>
            <a:off x="4572000" y="5013176"/>
            <a:ext cx="1800200" cy="1477328"/>
          </a:xfrm>
          <a:prstGeom prst="rect">
            <a:avLst/>
          </a:prstGeom>
          <a:noFill/>
        </p:spPr>
        <p:txBody>
          <a:bodyPr wrap="square" rtlCol="0">
            <a:spAutoFit/>
          </a:bodyPr>
          <a:lstStyle/>
          <a:p>
            <a:pPr algn="ctr"/>
            <a:r>
              <a:rPr lang="en-US" dirty="0" smtClean="0"/>
              <a:t>1</a:t>
            </a:r>
            <a:r>
              <a:rPr lang="en-US" baseline="30000" dirty="0" smtClean="0"/>
              <a:t>st</a:t>
            </a:r>
            <a:r>
              <a:rPr lang="en-US" dirty="0" smtClean="0"/>
              <a:t> TEM micrographs of commercial carbon black,</a:t>
            </a:r>
          </a:p>
          <a:p>
            <a:pPr algn="ctr"/>
            <a:r>
              <a:rPr lang="en-US" dirty="0" smtClean="0"/>
              <a:t>Acquired in 1939</a:t>
            </a:r>
            <a:endParaRPr lang="en-US" dirty="0"/>
          </a:p>
        </p:txBody>
      </p:sp>
      <p:grpSp>
        <p:nvGrpSpPr>
          <p:cNvPr id="16" name="Group 15"/>
          <p:cNvGrpSpPr/>
          <p:nvPr/>
        </p:nvGrpSpPr>
        <p:grpSpPr>
          <a:xfrm>
            <a:off x="1162684" y="1340768"/>
            <a:ext cx="6577668" cy="5517232"/>
            <a:chOff x="1162684" y="1340768"/>
            <a:chExt cx="6577668" cy="5517232"/>
          </a:xfrm>
        </p:grpSpPr>
        <p:pic>
          <p:nvPicPr>
            <p:cNvPr id="2051" name="Picture 3"/>
            <p:cNvPicPr>
              <a:picLocks noChangeAspect="1" noChangeArrowheads="1"/>
            </p:cNvPicPr>
            <p:nvPr/>
          </p:nvPicPr>
          <p:blipFill>
            <a:blip r:embed="rId7" cstate="print"/>
            <a:srcRect/>
            <a:stretch>
              <a:fillRect/>
            </a:stretch>
          </p:blipFill>
          <p:spPr bwMode="auto">
            <a:xfrm>
              <a:off x="1162684" y="1340768"/>
              <a:ext cx="6577668" cy="5517232"/>
            </a:xfrm>
            <a:prstGeom prst="rect">
              <a:avLst/>
            </a:prstGeom>
            <a:noFill/>
            <a:ln w="9525">
              <a:noFill/>
              <a:miter lim="800000"/>
              <a:headEnd/>
              <a:tailEnd/>
            </a:ln>
          </p:spPr>
        </p:pic>
        <p:sp>
          <p:nvSpPr>
            <p:cNvPr id="15" name="TextBox 14"/>
            <p:cNvSpPr txBox="1"/>
            <p:nvPr/>
          </p:nvSpPr>
          <p:spPr>
            <a:xfrm>
              <a:off x="5652120" y="2132856"/>
              <a:ext cx="1440010" cy="923330"/>
            </a:xfrm>
            <a:prstGeom prst="rect">
              <a:avLst/>
            </a:prstGeom>
            <a:noFill/>
          </p:spPr>
          <p:txBody>
            <a:bodyPr wrap="none" rtlCol="0">
              <a:spAutoFit/>
            </a:bodyPr>
            <a:lstStyle/>
            <a:p>
              <a:r>
                <a:rPr lang="en-US" dirty="0" smtClean="0"/>
                <a:t>Counted 257 </a:t>
              </a:r>
            </a:p>
            <a:p>
              <a:r>
                <a:rPr lang="en-US" dirty="0" smtClean="0"/>
                <a:t>Particles</a:t>
              </a:r>
            </a:p>
            <a:p>
              <a:r>
                <a:rPr lang="en-US" dirty="0" smtClean="0"/>
                <a:t>BY HAND!!! </a:t>
              </a: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1508"/>
                                        </p:tgtEl>
                                        <p:attrNameLst>
                                          <p:attrName>style.visibility</p:attrName>
                                        </p:attrNameLst>
                                      </p:cBhvr>
                                      <p:to>
                                        <p:strVal val="visible"/>
                                      </p:to>
                                    </p:set>
                                    <p:animEffect transition="in" filter="fade">
                                      <p:cBhvr>
                                        <p:cTn id="10" dur="500"/>
                                        <p:tgtEl>
                                          <p:spTgt spid="2150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21509"/>
                                        </p:tgtEl>
                                        <p:attrNameLst>
                                          <p:attrName>style.visibility</p:attrName>
                                        </p:attrNameLst>
                                      </p:cBhvr>
                                      <p:to>
                                        <p:strVal val="visible"/>
                                      </p:to>
                                    </p:set>
                                    <p:animEffect transition="in" filter="fade">
                                      <p:cBhvr>
                                        <p:cTn id="16" dur="500"/>
                                        <p:tgtEl>
                                          <p:spTgt spid="2150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canned Images\1940 PS paper cover.jpg"/>
          <p:cNvPicPr>
            <a:picLocks noChangeAspect="1" noChangeArrowheads="1"/>
          </p:cNvPicPr>
          <p:nvPr/>
        </p:nvPicPr>
        <p:blipFill>
          <a:blip r:embed="rId2" cstate="print"/>
          <a:srcRect/>
          <a:stretch>
            <a:fillRect/>
          </a:stretch>
        </p:blipFill>
        <p:spPr bwMode="auto">
          <a:xfrm>
            <a:off x="442258" y="1371600"/>
            <a:ext cx="3841710" cy="5486400"/>
          </a:xfrm>
          <a:prstGeom prst="rect">
            <a:avLst/>
          </a:prstGeom>
          <a:noFill/>
        </p:spPr>
      </p:pic>
      <p:sp>
        <p:nvSpPr>
          <p:cNvPr id="2" name="Title 1"/>
          <p:cNvSpPr>
            <a:spLocks noGrp="1"/>
          </p:cNvSpPr>
          <p:nvPr>
            <p:ph type="title"/>
          </p:nvPr>
        </p:nvSpPr>
        <p:spPr/>
        <p:txBody>
          <a:bodyPr>
            <a:normAutofit/>
          </a:bodyPr>
          <a:lstStyle/>
          <a:p>
            <a:r>
              <a:rPr lang="en-US" dirty="0" smtClean="0">
                <a:latin typeface="+mn-lt"/>
              </a:rPr>
              <a:t>Univ. of Toronto/CCC CB Work</a:t>
            </a:r>
            <a:endParaRPr lang="en-US" dirty="0">
              <a:latin typeface="+mn-lt"/>
            </a:endParaRPr>
          </a:p>
        </p:txBody>
      </p:sp>
      <p:pic>
        <p:nvPicPr>
          <p:cNvPr id="4" name="Picture 13"/>
          <p:cNvPicPr>
            <a:picLocks noChangeAspect="1" noChangeArrowheads="1"/>
          </p:cNvPicPr>
          <p:nvPr/>
        </p:nvPicPr>
        <p:blipFill>
          <a:blip r:embed="rId3"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13" name="TextBox 12"/>
          <p:cNvSpPr txBox="1"/>
          <p:nvPr/>
        </p:nvSpPr>
        <p:spPr>
          <a:xfrm>
            <a:off x="1403648" y="4787860"/>
            <a:ext cx="1872208" cy="369332"/>
          </a:xfrm>
          <a:prstGeom prst="rect">
            <a:avLst/>
          </a:prstGeom>
          <a:noFill/>
        </p:spPr>
        <p:txBody>
          <a:bodyPr wrap="square" rtlCol="0">
            <a:spAutoFit/>
          </a:bodyPr>
          <a:lstStyle/>
          <a:p>
            <a:pPr algn="ctr"/>
            <a:r>
              <a:rPr lang="en-US" dirty="0" smtClean="0"/>
              <a:t>Printed in 1940</a:t>
            </a:r>
            <a:endParaRPr lang="en-US" dirty="0"/>
          </a:p>
        </p:txBody>
      </p:sp>
      <p:grpSp>
        <p:nvGrpSpPr>
          <p:cNvPr id="8" name="Group 7"/>
          <p:cNvGrpSpPr/>
          <p:nvPr/>
        </p:nvGrpSpPr>
        <p:grpSpPr>
          <a:xfrm>
            <a:off x="4932040" y="1371600"/>
            <a:ext cx="3744416" cy="5486400"/>
            <a:chOff x="4932040" y="1371600"/>
            <a:chExt cx="3744416" cy="5486400"/>
          </a:xfrm>
        </p:grpSpPr>
        <p:pic>
          <p:nvPicPr>
            <p:cNvPr id="22531" name="Picture 3" descr="D:\Scanned Images\RCT 1941 paper 1st page.jpg"/>
            <p:cNvPicPr>
              <a:picLocks noChangeAspect="1" noChangeArrowheads="1"/>
            </p:cNvPicPr>
            <p:nvPr/>
          </p:nvPicPr>
          <p:blipFill>
            <a:blip r:embed="rId4" cstate="print"/>
            <a:srcRect/>
            <a:stretch>
              <a:fillRect/>
            </a:stretch>
          </p:blipFill>
          <p:spPr bwMode="auto">
            <a:xfrm>
              <a:off x="5076056" y="1371600"/>
              <a:ext cx="3528598" cy="5486400"/>
            </a:xfrm>
            <a:prstGeom prst="rect">
              <a:avLst/>
            </a:prstGeom>
            <a:noFill/>
          </p:spPr>
        </p:pic>
        <p:sp>
          <p:nvSpPr>
            <p:cNvPr id="14" name="TextBox 13"/>
            <p:cNvSpPr txBox="1"/>
            <p:nvPr/>
          </p:nvSpPr>
          <p:spPr>
            <a:xfrm>
              <a:off x="4932040" y="3501008"/>
              <a:ext cx="3744416" cy="646331"/>
            </a:xfrm>
            <a:prstGeom prst="rect">
              <a:avLst/>
            </a:prstGeom>
            <a:solidFill>
              <a:schemeClr val="bg1"/>
            </a:solidFill>
          </p:spPr>
          <p:txBody>
            <a:bodyPr wrap="square" rtlCol="0">
              <a:spAutoFit/>
            </a:bodyPr>
            <a:lstStyle/>
            <a:p>
              <a:pPr algn="ctr"/>
              <a:r>
                <a:rPr lang="en-US" dirty="0" smtClean="0"/>
                <a:t>Rubber Chemistry and Technology</a:t>
              </a:r>
            </a:p>
            <a:p>
              <a:pPr algn="ctr"/>
              <a:r>
                <a:rPr lang="en-US" dirty="0" smtClean="0"/>
                <a:t>Vol. 14, Pg 52, March 1941.</a:t>
              </a: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CCC’s 1</a:t>
            </a:r>
            <a:r>
              <a:rPr lang="en-US" baseline="30000" dirty="0" smtClean="0">
                <a:latin typeface="+mn-lt"/>
              </a:rPr>
              <a:t>st</a:t>
            </a:r>
            <a:r>
              <a:rPr lang="en-US" dirty="0" smtClean="0">
                <a:latin typeface="+mn-lt"/>
              </a:rPr>
              <a:t> Electron Microscope</a:t>
            </a:r>
            <a:endParaRPr lang="en-US" dirty="0">
              <a:latin typeface="+mn-lt"/>
            </a:endParaRPr>
          </a:p>
        </p:txBody>
      </p:sp>
      <p:sp>
        <p:nvSpPr>
          <p:cNvPr id="3" name="Content Placeholder 2"/>
          <p:cNvSpPr>
            <a:spLocks noGrp="1"/>
          </p:cNvSpPr>
          <p:nvPr>
            <p:ph idx="1"/>
          </p:nvPr>
        </p:nvSpPr>
        <p:spPr>
          <a:xfrm>
            <a:off x="4283968" y="1412776"/>
            <a:ext cx="4752528" cy="5445224"/>
          </a:xfrm>
        </p:spPr>
        <p:txBody>
          <a:bodyPr>
            <a:normAutofit/>
          </a:bodyPr>
          <a:lstStyle/>
          <a:p>
            <a:r>
              <a:rPr lang="en-US" dirty="0" smtClean="0">
                <a:latin typeface="+mn-lt"/>
              </a:rPr>
              <a:t>CCC commissions a TEM to be built in 1940</a:t>
            </a:r>
          </a:p>
          <a:p>
            <a:r>
              <a:rPr lang="en-US" dirty="0" smtClean="0">
                <a:latin typeface="+mn-lt"/>
              </a:rPr>
              <a:t>Graduate Student William Ladd builds the microscope at U. of Toronto</a:t>
            </a:r>
          </a:p>
          <a:p>
            <a:r>
              <a:rPr lang="en-US" dirty="0" smtClean="0">
                <a:latin typeface="+mn-lt"/>
              </a:rPr>
              <a:t>He brings it to CCC and accepts a position to run it in 1941</a:t>
            </a:r>
          </a:p>
          <a:p>
            <a:endParaRPr lang="en-US" dirty="0" smtClean="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pic>
        <p:nvPicPr>
          <p:cNvPr id="20482" name="Picture 2" descr="L:\LS5-Physics\Propaganda\History of TEM of CB by Columbian and Columbian Labs\Photos\Physics Lab\Univ Toronto Photo.tif"/>
          <p:cNvPicPr>
            <a:picLocks noChangeAspect="1" noChangeArrowheads="1"/>
          </p:cNvPicPr>
          <p:nvPr/>
        </p:nvPicPr>
        <p:blipFill>
          <a:blip r:embed="rId3" cstate="print"/>
          <a:srcRect l="6300" t="17843" r="2351"/>
          <a:stretch>
            <a:fillRect/>
          </a:stretch>
        </p:blipFill>
        <p:spPr bwMode="auto">
          <a:xfrm>
            <a:off x="35496" y="1512168"/>
            <a:ext cx="4176464" cy="4653136"/>
          </a:xfrm>
          <a:prstGeom prst="rect">
            <a:avLst/>
          </a:prstGeom>
          <a:noFill/>
        </p:spPr>
      </p:pic>
      <p:sp>
        <p:nvSpPr>
          <p:cNvPr id="7" name="Right Arrow 6"/>
          <p:cNvSpPr/>
          <p:nvPr/>
        </p:nvSpPr>
        <p:spPr>
          <a:xfrm rot="5400000">
            <a:off x="3167843" y="3248980"/>
            <a:ext cx="576064" cy="21602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L:\LS5-Physics\Propaganda\History of TEM of CB by Columbian and Columbian Labs\Photos\Physics Lab\First Ladd TEM.tif"/>
          <p:cNvPicPr>
            <a:picLocks noChangeAspect="1" noChangeArrowheads="1"/>
          </p:cNvPicPr>
          <p:nvPr/>
        </p:nvPicPr>
        <p:blipFill>
          <a:blip r:embed="rId4" cstate="print"/>
          <a:srcRect/>
          <a:stretch>
            <a:fillRect/>
          </a:stretch>
        </p:blipFill>
        <p:spPr bwMode="auto">
          <a:xfrm>
            <a:off x="1763688" y="27384"/>
            <a:ext cx="5556921" cy="68580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Early EM Work at CCC</a:t>
            </a:r>
            <a:endParaRPr lang="en-US" dirty="0">
              <a:latin typeface="+mn-lt"/>
            </a:endParaRPr>
          </a:p>
        </p:txBody>
      </p:sp>
      <p:sp>
        <p:nvSpPr>
          <p:cNvPr id="3" name="Content Placeholder 2"/>
          <p:cNvSpPr>
            <a:spLocks noGrp="1"/>
          </p:cNvSpPr>
          <p:nvPr>
            <p:ph idx="1"/>
          </p:nvPr>
        </p:nvSpPr>
        <p:spPr>
          <a:xfrm>
            <a:off x="-36512" y="1340768"/>
            <a:ext cx="4608512" cy="576064"/>
          </a:xfrm>
        </p:spPr>
        <p:txBody>
          <a:bodyPr>
            <a:normAutofit/>
          </a:bodyPr>
          <a:lstStyle/>
          <a:p>
            <a:r>
              <a:rPr lang="en-US" sz="2400" dirty="0" smtClean="0">
                <a:latin typeface="+mn-lt"/>
              </a:rPr>
              <a:t>Micrograph of well dispersed CB</a:t>
            </a: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8" name="Content Placeholder 2"/>
          <p:cNvSpPr txBox="1">
            <a:spLocks/>
          </p:cNvSpPr>
          <p:nvPr/>
        </p:nvSpPr>
        <p:spPr>
          <a:xfrm>
            <a:off x="4716016" y="5085184"/>
            <a:ext cx="3996952"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itchFamily="34" charset="0"/>
              <a:buChar char="•"/>
              <a:defRPr sz="3200" kern="1200">
                <a:solidFill>
                  <a:schemeClr val="tx1"/>
                </a:solidFill>
                <a:latin typeface="Anivers" pitchFamily="50" charset="0"/>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2800" kern="1200">
                <a:solidFill>
                  <a:schemeClr val="tx1"/>
                </a:solidFill>
                <a:latin typeface="Anivers" pitchFamily="50" charset="0"/>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Anivers" pitchFamily="50" charset="0"/>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Anivers" pitchFamily="50" charset="0"/>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Anivers"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mn-lt"/>
              </a:rPr>
              <a:t>Micrograph of CB in rubber</a:t>
            </a:r>
          </a:p>
        </p:txBody>
      </p:sp>
      <p:pic>
        <p:nvPicPr>
          <p:cNvPr id="1026" name="Picture 2" descr="L:\LS5-Physics\Propaganda\History of TEM of CB by Columbian and Columbian Labs\Micrographs\early cb micrograph approx 100kx.tif"/>
          <p:cNvPicPr>
            <a:picLocks noChangeAspect="1" noChangeArrowheads="1"/>
          </p:cNvPicPr>
          <p:nvPr/>
        </p:nvPicPr>
        <p:blipFill>
          <a:blip r:embed="rId3" cstate="print"/>
          <a:srcRect/>
          <a:stretch>
            <a:fillRect/>
          </a:stretch>
        </p:blipFill>
        <p:spPr bwMode="auto">
          <a:xfrm>
            <a:off x="251520" y="1772815"/>
            <a:ext cx="3960440" cy="5059763"/>
          </a:xfrm>
          <a:prstGeom prst="rect">
            <a:avLst/>
          </a:prstGeom>
          <a:noFill/>
        </p:spPr>
      </p:pic>
      <p:pic>
        <p:nvPicPr>
          <p:cNvPr id="1027" name="Picture 3" descr="L:\LS5-Physics\Propaganda\History of TEM of CB by Columbian and Columbian Labs\Micrographs\1944 Rubber Gel Image crop reduce.jpg"/>
          <p:cNvPicPr>
            <a:picLocks noChangeAspect="1" noChangeArrowheads="1"/>
          </p:cNvPicPr>
          <p:nvPr/>
        </p:nvPicPr>
        <p:blipFill>
          <a:blip r:embed="rId4" cstate="print"/>
          <a:srcRect b="30620"/>
          <a:stretch>
            <a:fillRect/>
          </a:stretch>
        </p:blipFill>
        <p:spPr bwMode="auto">
          <a:xfrm>
            <a:off x="4572000" y="1484784"/>
            <a:ext cx="4392488" cy="3533089"/>
          </a:xfrm>
          <a:prstGeom prst="rect">
            <a:avLst/>
          </a:prstGeom>
          <a:noFill/>
        </p:spPr>
      </p:pic>
    </p:spTree>
    <p:extLst>
      <p:ext uri="{BB962C8B-B14F-4D97-AF65-F5344CB8AC3E}">
        <p14:creationId xmlns="" xmlns:p14="http://schemas.microsoft.com/office/powerpoint/2010/main" val="2958238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040" y="44624"/>
            <a:ext cx="7387464" cy="1143000"/>
          </a:xfrm>
        </p:spPr>
        <p:txBody>
          <a:bodyPr>
            <a:normAutofit/>
          </a:bodyPr>
          <a:lstStyle/>
          <a:p>
            <a:r>
              <a:rPr lang="en-US" sz="3600" dirty="0" smtClean="0">
                <a:latin typeface="+mn-lt"/>
              </a:rPr>
              <a:t>CCC and EM Contribute to the War</a:t>
            </a:r>
            <a:endParaRPr lang="en-US" sz="3600" dirty="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6" name="TextBox 5"/>
          <p:cNvSpPr txBox="1"/>
          <p:nvPr/>
        </p:nvSpPr>
        <p:spPr>
          <a:xfrm>
            <a:off x="407682" y="1700808"/>
            <a:ext cx="841279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United States enters WW II in late 1941 and CCC contributes to the war effort</a:t>
            </a:r>
            <a:endParaRPr lang="en-US" sz="2400" dirty="0"/>
          </a:p>
        </p:txBody>
      </p:sp>
      <p:sp>
        <p:nvSpPr>
          <p:cNvPr id="9" name="TextBox 8"/>
          <p:cNvSpPr txBox="1"/>
          <p:nvPr/>
        </p:nvSpPr>
        <p:spPr>
          <a:xfrm>
            <a:off x="407682" y="2660719"/>
            <a:ext cx="841279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German tires outperform the Allied tires at the beginning of the war</a:t>
            </a:r>
          </a:p>
          <a:p>
            <a:pPr marL="342900" indent="-342900">
              <a:buFont typeface="Arial" panose="020B0604020202020204" pitchFamily="34" charset="0"/>
              <a:buChar char="•"/>
            </a:pPr>
            <a:r>
              <a:rPr lang="en-US" sz="2400" dirty="0" smtClean="0"/>
              <a:t>Pieces of captured German tires are brought to CCC for identification of the carbon black used in the tires</a:t>
            </a:r>
          </a:p>
          <a:p>
            <a:pPr marL="342900" indent="-342900">
              <a:buFont typeface="Arial" panose="020B0604020202020204" pitchFamily="34" charset="0"/>
              <a:buChar char="•"/>
            </a:pPr>
            <a:r>
              <a:rPr lang="en-US" sz="2400" dirty="0" smtClean="0"/>
              <a:t>Use the EM to see the morphology</a:t>
            </a:r>
          </a:p>
        </p:txBody>
      </p:sp>
    </p:spTree>
    <p:extLst>
      <p:ext uri="{BB962C8B-B14F-4D97-AF65-F5344CB8AC3E}">
        <p14:creationId xmlns="" xmlns:p14="http://schemas.microsoft.com/office/powerpoint/2010/main" val="126389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040" y="44624"/>
            <a:ext cx="7387464" cy="1143000"/>
          </a:xfrm>
        </p:spPr>
        <p:txBody>
          <a:bodyPr>
            <a:normAutofit/>
          </a:bodyPr>
          <a:lstStyle/>
          <a:p>
            <a:r>
              <a:rPr lang="en-US" sz="3600" dirty="0" smtClean="0">
                <a:latin typeface="+mn-lt"/>
              </a:rPr>
              <a:t>CCC and EM Contribute to the War</a:t>
            </a:r>
            <a:endParaRPr lang="en-US" sz="3600" dirty="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656460"/>
            <a:ext cx="1737360" cy="1057524"/>
          </a:xfrm>
          <a:prstGeom prst="rect">
            <a:avLst/>
          </a:prstGeom>
          <a:noFill/>
          <a:ln w="9525">
            <a:noFill/>
            <a:miter lim="800000"/>
            <a:headEnd/>
            <a:tailEnd/>
          </a:ln>
          <a:effectLst/>
        </p:spPr>
      </p:pic>
      <p:sp>
        <p:nvSpPr>
          <p:cNvPr id="6" name="TextBox 5"/>
          <p:cNvSpPr txBox="1"/>
          <p:nvPr/>
        </p:nvSpPr>
        <p:spPr>
          <a:xfrm>
            <a:off x="407682" y="1331476"/>
            <a:ext cx="841279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US Navy was having issues with static buildup and sparking of the tires on planes landing on aircraft carriers (BAD!!!!)</a:t>
            </a:r>
          </a:p>
          <a:p>
            <a:pPr marL="342900" indent="-342900">
              <a:buFont typeface="Arial" panose="020B0604020202020204" pitchFamily="34" charset="0"/>
              <a:buChar char="•"/>
            </a:pPr>
            <a:r>
              <a:rPr lang="en-US" sz="2400" dirty="0" smtClean="0"/>
              <a:t>EM compared the morphology of regular CB and alternate CBs</a:t>
            </a:r>
            <a:endParaRPr lang="en-US" sz="2400" dirty="0"/>
          </a:p>
        </p:txBody>
      </p:sp>
      <p:grpSp>
        <p:nvGrpSpPr>
          <p:cNvPr id="13" name="Group 12"/>
          <p:cNvGrpSpPr/>
          <p:nvPr/>
        </p:nvGrpSpPr>
        <p:grpSpPr>
          <a:xfrm>
            <a:off x="-36512" y="2555612"/>
            <a:ext cx="4607287" cy="3312368"/>
            <a:chOff x="-36512" y="2699628"/>
            <a:chExt cx="4607287" cy="3312368"/>
          </a:xfrm>
        </p:grpSpPr>
        <p:pic>
          <p:nvPicPr>
            <p:cNvPr id="5122" name="Picture 2" descr="L:\LS5-Physics\Propaganda\History of TEM of CB by Columbian and Columbian Labs\Micrographs\1943 Weigand Developments in Colloidal Carbon\Statex 25 micrograph med structure 1943 crop.jpg"/>
            <p:cNvPicPr>
              <a:picLocks noChangeAspect="1" noChangeArrowheads="1"/>
            </p:cNvPicPr>
            <p:nvPr/>
          </p:nvPicPr>
          <p:blipFill>
            <a:blip r:embed="rId3" cstate="print"/>
            <a:srcRect/>
            <a:stretch>
              <a:fillRect/>
            </a:stretch>
          </p:blipFill>
          <p:spPr bwMode="auto">
            <a:xfrm>
              <a:off x="107504" y="2699628"/>
              <a:ext cx="4389120" cy="2942439"/>
            </a:xfrm>
            <a:prstGeom prst="rect">
              <a:avLst/>
            </a:prstGeom>
            <a:noFill/>
          </p:spPr>
        </p:pic>
        <p:sp>
          <p:nvSpPr>
            <p:cNvPr id="8" name="TextBox 7"/>
            <p:cNvSpPr txBox="1"/>
            <p:nvPr/>
          </p:nvSpPr>
          <p:spPr>
            <a:xfrm>
              <a:off x="-36512" y="5642664"/>
              <a:ext cx="4607287" cy="369332"/>
            </a:xfrm>
            <a:prstGeom prst="rect">
              <a:avLst/>
            </a:prstGeom>
            <a:noFill/>
          </p:spPr>
          <p:txBody>
            <a:bodyPr wrap="none" rtlCol="0">
              <a:spAutoFit/>
            </a:bodyPr>
            <a:lstStyle/>
            <a:p>
              <a:r>
                <a:rPr lang="en-US" dirty="0" err="1" smtClean="0"/>
                <a:t>Statex</a:t>
              </a:r>
              <a:r>
                <a:rPr lang="en-US" dirty="0" smtClean="0"/>
                <a:t> 93 – medium structure, low conductivity</a:t>
              </a:r>
              <a:endParaRPr lang="en-US" dirty="0"/>
            </a:p>
          </p:txBody>
        </p:sp>
      </p:grpSp>
      <p:grpSp>
        <p:nvGrpSpPr>
          <p:cNvPr id="14" name="Group 13"/>
          <p:cNvGrpSpPr/>
          <p:nvPr/>
        </p:nvGrpSpPr>
        <p:grpSpPr>
          <a:xfrm>
            <a:off x="4644008" y="2555612"/>
            <a:ext cx="4392488" cy="3321660"/>
            <a:chOff x="4644008" y="2699628"/>
            <a:chExt cx="4392488" cy="3321660"/>
          </a:xfrm>
        </p:grpSpPr>
        <p:pic>
          <p:nvPicPr>
            <p:cNvPr id="5123" name="Picture 3" descr="L:\LS5-Physics\Propaganda\History of TEM of CB by Columbian and Columbian Labs\Micrographs\1943 Weigand Developments in Colloidal Carbon\Acetylene black micrograph high structure 1943 crop.jpg"/>
            <p:cNvPicPr>
              <a:picLocks noChangeAspect="1" noChangeArrowheads="1"/>
            </p:cNvPicPr>
            <p:nvPr/>
          </p:nvPicPr>
          <p:blipFill>
            <a:blip r:embed="rId4" cstate="print"/>
            <a:srcRect/>
            <a:stretch>
              <a:fillRect/>
            </a:stretch>
          </p:blipFill>
          <p:spPr bwMode="auto">
            <a:xfrm>
              <a:off x="4644008" y="2699628"/>
              <a:ext cx="4392488" cy="2952481"/>
            </a:xfrm>
            <a:prstGeom prst="rect">
              <a:avLst/>
            </a:prstGeom>
            <a:noFill/>
          </p:spPr>
        </p:pic>
        <p:sp>
          <p:nvSpPr>
            <p:cNvPr id="12" name="TextBox 11"/>
            <p:cNvSpPr txBox="1"/>
            <p:nvPr/>
          </p:nvSpPr>
          <p:spPr>
            <a:xfrm>
              <a:off x="4644008" y="5651956"/>
              <a:ext cx="4369401" cy="369332"/>
            </a:xfrm>
            <a:prstGeom prst="rect">
              <a:avLst/>
            </a:prstGeom>
            <a:solidFill>
              <a:schemeClr val="bg1"/>
            </a:solidFill>
          </p:spPr>
          <p:txBody>
            <a:bodyPr wrap="none" rtlCol="0">
              <a:spAutoFit/>
            </a:bodyPr>
            <a:lstStyle/>
            <a:p>
              <a:r>
                <a:rPr lang="en-US" dirty="0" smtClean="0"/>
                <a:t>Acetylene – high structure, high conductivity</a:t>
              </a:r>
              <a:endParaRPr lang="en-US" dirty="0"/>
            </a:p>
          </p:txBody>
        </p:sp>
      </p:grpSp>
      <p:sp>
        <p:nvSpPr>
          <p:cNvPr id="16" name="TextBox 15"/>
          <p:cNvSpPr txBox="1"/>
          <p:nvPr/>
        </p:nvSpPr>
        <p:spPr>
          <a:xfrm>
            <a:off x="35496" y="5805264"/>
            <a:ext cx="756084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Published under the innocuous title “Recent Developments in Colloidal Carbon” in 1943</a:t>
            </a:r>
            <a:endParaRPr lang="en-US" sz="2400" dirty="0"/>
          </a:p>
        </p:txBody>
      </p:sp>
    </p:spTree>
    <p:extLst>
      <p:ext uri="{BB962C8B-B14F-4D97-AF65-F5344CB8AC3E}">
        <p14:creationId xmlns="" xmlns:p14="http://schemas.microsoft.com/office/powerpoint/2010/main" val="126389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CCC’s 2</a:t>
            </a:r>
            <a:r>
              <a:rPr lang="en-US" baseline="30000" dirty="0" smtClean="0">
                <a:latin typeface="+mn-lt"/>
              </a:rPr>
              <a:t>nd</a:t>
            </a:r>
            <a:r>
              <a:rPr lang="en-US" dirty="0" smtClean="0">
                <a:latin typeface="+mn-lt"/>
              </a:rPr>
              <a:t> TEM</a:t>
            </a:r>
            <a:endParaRPr lang="en-US" dirty="0">
              <a:latin typeface="+mn-lt"/>
            </a:endParaRPr>
          </a:p>
        </p:txBody>
      </p:sp>
      <p:sp>
        <p:nvSpPr>
          <p:cNvPr id="3" name="Content Placeholder 2"/>
          <p:cNvSpPr>
            <a:spLocks noGrp="1"/>
          </p:cNvSpPr>
          <p:nvPr>
            <p:ph idx="1"/>
          </p:nvPr>
        </p:nvSpPr>
        <p:spPr>
          <a:xfrm>
            <a:off x="0" y="1700808"/>
            <a:ext cx="4860032" cy="3960440"/>
          </a:xfrm>
        </p:spPr>
        <p:txBody>
          <a:bodyPr>
            <a:normAutofit/>
          </a:bodyPr>
          <a:lstStyle/>
          <a:p>
            <a:r>
              <a:rPr lang="en-US" dirty="0" smtClean="0">
                <a:latin typeface="+mn-lt"/>
              </a:rPr>
              <a:t>1946 Bill Ladd builds a 2</a:t>
            </a:r>
            <a:r>
              <a:rPr lang="en-US" baseline="30000" dirty="0" smtClean="0">
                <a:latin typeface="+mn-lt"/>
              </a:rPr>
              <a:t>nd</a:t>
            </a:r>
            <a:r>
              <a:rPr lang="en-US" dirty="0" smtClean="0">
                <a:latin typeface="+mn-lt"/>
              </a:rPr>
              <a:t> microscope for CCC</a:t>
            </a:r>
          </a:p>
          <a:p>
            <a:r>
              <a:rPr lang="en-US" dirty="0" smtClean="0">
                <a:latin typeface="+mn-lt"/>
              </a:rPr>
              <a:t>Incorporates improvements in design and functionality</a:t>
            </a:r>
          </a:p>
          <a:p>
            <a:r>
              <a:rPr lang="en-US" dirty="0" smtClean="0">
                <a:latin typeface="+mn-lt"/>
              </a:rPr>
              <a:t>Remains in service until 1954</a:t>
            </a:r>
          </a:p>
          <a:p>
            <a:endParaRPr lang="en-US" dirty="0" smtClean="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pic>
        <p:nvPicPr>
          <p:cNvPr id="21506" name="Picture 2" descr="L:\LS5-Physics\Propaganda\History of TEM of CB by Columbian and Columbian Labs\Photos\Physics Lab\Second Ladd TEM .tif"/>
          <p:cNvPicPr>
            <a:picLocks noChangeAspect="1" noChangeArrowheads="1"/>
          </p:cNvPicPr>
          <p:nvPr/>
        </p:nvPicPr>
        <p:blipFill>
          <a:blip r:embed="rId3" cstate="print"/>
          <a:srcRect/>
          <a:stretch>
            <a:fillRect/>
          </a:stretch>
        </p:blipFill>
        <p:spPr bwMode="auto">
          <a:xfrm>
            <a:off x="4722391" y="1371600"/>
            <a:ext cx="4421609" cy="5486400"/>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072" y="53752"/>
            <a:ext cx="6677728" cy="1143000"/>
          </a:xfrm>
        </p:spPr>
        <p:txBody>
          <a:bodyPr/>
          <a:lstStyle/>
          <a:p>
            <a:r>
              <a:rPr lang="en-US" dirty="0" smtClean="0">
                <a:latin typeface="+mn-lt"/>
              </a:rPr>
              <a:t>Bill Hess Join CCC in 1950</a:t>
            </a:r>
            <a:endParaRPr lang="en-US" dirty="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6" name="TextBox 5"/>
          <p:cNvSpPr txBox="1"/>
          <p:nvPr/>
        </p:nvSpPr>
        <p:spPr>
          <a:xfrm>
            <a:off x="107504" y="1484784"/>
            <a:ext cx="9036496"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In 1950, William (Bill) Hess joins CCC as a member of the Physics Lab</a:t>
            </a:r>
            <a:endParaRPr lang="en-US" sz="2400" dirty="0"/>
          </a:p>
        </p:txBody>
      </p:sp>
      <p:pic>
        <p:nvPicPr>
          <p:cNvPr id="4098" name="Picture 2" descr="L:\LS5-Physics\Propaganda\History of TEM of CB by Columbian and Columbian Labs\Photos\Physics Lab\unknown 013.tif"/>
          <p:cNvPicPr>
            <a:picLocks noChangeAspect="1" noChangeArrowheads="1"/>
          </p:cNvPicPr>
          <p:nvPr/>
        </p:nvPicPr>
        <p:blipFill>
          <a:blip r:embed="rId3" cstate="print"/>
          <a:srcRect/>
          <a:stretch>
            <a:fillRect/>
          </a:stretch>
        </p:blipFill>
        <p:spPr bwMode="auto">
          <a:xfrm>
            <a:off x="1475656" y="1916832"/>
            <a:ext cx="6120680" cy="4912138"/>
          </a:xfrm>
          <a:prstGeom prst="rect">
            <a:avLst/>
          </a:prstGeom>
          <a:noFill/>
        </p:spPr>
      </p:pic>
    </p:spTree>
    <p:extLst>
      <p:ext uri="{BB962C8B-B14F-4D97-AF65-F5344CB8AC3E}">
        <p14:creationId xmlns="" xmlns:p14="http://schemas.microsoft.com/office/powerpoint/2010/main" val="235238381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Quick Outline</a:t>
            </a:r>
            <a:endParaRPr lang="en-US" dirty="0">
              <a:latin typeface="+mj-lt"/>
            </a:endParaRPr>
          </a:p>
        </p:txBody>
      </p:sp>
      <p:sp>
        <p:nvSpPr>
          <p:cNvPr id="3" name="Content Placeholder 2"/>
          <p:cNvSpPr>
            <a:spLocks noGrp="1"/>
          </p:cNvSpPr>
          <p:nvPr>
            <p:ph idx="1"/>
          </p:nvPr>
        </p:nvSpPr>
        <p:spPr/>
        <p:txBody>
          <a:bodyPr/>
          <a:lstStyle/>
          <a:p>
            <a:r>
              <a:rPr lang="en-US" dirty="0" smtClean="0">
                <a:latin typeface="+mn-lt"/>
              </a:rPr>
              <a:t>History of Electron Microscopy at Columbian Carbon / Columbian Chemicals / Birla Carbon</a:t>
            </a:r>
          </a:p>
          <a:p>
            <a:r>
              <a:rPr lang="en-US" dirty="0" smtClean="0">
                <a:latin typeface="+mn-lt"/>
              </a:rPr>
              <a:t>Microscopy for Rubber New Product Development (C. Herd)</a:t>
            </a:r>
          </a:p>
          <a:p>
            <a:r>
              <a:rPr lang="en-US" dirty="0" smtClean="0">
                <a:latin typeface="+mn-lt"/>
              </a:rPr>
              <a:t>Microscopy – A Practical Use (R. Magee)</a:t>
            </a: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96136" y="3501008"/>
            <a:ext cx="324036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09072" y="53752"/>
            <a:ext cx="6677728" cy="1143000"/>
          </a:xfrm>
        </p:spPr>
        <p:txBody>
          <a:bodyPr>
            <a:normAutofit/>
          </a:bodyPr>
          <a:lstStyle/>
          <a:p>
            <a:r>
              <a:rPr lang="en-US" dirty="0" smtClean="0">
                <a:latin typeface="+mn-lt"/>
              </a:rPr>
              <a:t>Bill Ladd Leaves CCC in 1954</a:t>
            </a:r>
            <a:endParaRPr lang="en-US" dirty="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6" name="TextBox 5"/>
          <p:cNvSpPr txBox="1"/>
          <p:nvPr/>
        </p:nvSpPr>
        <p:spPr>
          <a:xfrm>
            <a:off x="407682" y="1700808"/>
            <a:ext cx="5388454"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In 1954, Bill Ladd leaves CCC to found an electron microscope accessory company</a:t>
            </a:r>
          </a:p>
          <a:p>
            <a:pPr marL="342900" indent="-342900">
              <a:buFont typeface="Arial" panose="020B0604020202020204" pitchFamily="34" charset="0"/>
              <a:buChar char="•"/>
            </a:pPr>
            <a:endParaRPr lang="en-US" sz="2400" dirty="0" smtClean="0"/>
          </a:p>
        </p:txBody>
      </p:sp>
      <p:pic>
        <p:nvPicPr>
          <p:cNvPr id="1026" name="Picture 2" descr="http://www.laddresearch.com/skin/frontend/default/ves_camera/images/ladd-research-logo.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8144" y="3573016"/>
            <a:ext cx="3095625" cy="100012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407682" y="3102059"/>
            <a:ext cx="841279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company eventually becomes Ladd Research Industries and still exists today</a:t>
            </a:r>
          </a:p>
        </p:txBody>
      </p:sp>
      <p:sp>
        <p:nvSpPr>
          <p:cNvPr id="8" name="TextBox 7"/>
          <p:cNvSpPr txBox="1"/>
          <p:nvPr/>
        </p:nvSpPr>
        <p:spPr>
          <a:xfrm>
            <a:off x="407682" y="4869160"/>
            <a:ext cx="841279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Unfortunately, when he leaves CCC, the ability to run his handmade electron microscope goes with him</a:t>
            </a:r>
          </a:p>
        </p:txBody>
      </p:sp>
      <p:pic>
        <p:nvPicPr>
          <p:cNvPr id="18434" name="Picture 2" descr="http://www.microstartech.com/images/Vendor%20Logos/Ladd%20Research%20Industries.jpg"/>
          <p:cNvPicPr>
            <a:picLocks noChangeAspect="1" noChangeArrowheads="1"/>
          </p:cNvPicPr>
          <p:nvPr/>
        </p:nvPicPr>
        <p:blipFill>
          <a:blip r:embed="rId4" cstate="print"/>
          <a:srcRect/>
          <a:stretch>
            <a:fillRect/>
          </a:stretch>
        </p:blipFill>
        <p:spPr bwMode="auto">
          <a:xfrm>
            <a:off x="6300192" y="1412777"/>
            <a:ext cx="1882819" cy="1656184"/>
          </a:xfrm>
          <a:prstGeom prst="rect">
            <a:avLst/>
          </a:prstGeom>
          <a:noFill/>
        </p:spPr>
      </p:pic>
    </p:spTree>
    <p:extLst>
      <p:ext uri="{BB962C8B-B14F-4D97-AF65-F5344CB8AC3E}">
        <p14:creationId xmlns="" xmlns:p14="http://schemas.microsoft.com/office/powerpoint/2010/main" val="1243595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072" y="44624"/>
            <a:ext cx="6677728" cy="1143000"/>
          </a:xfrm>
        </p:spPr>
        <p:txBody>
          <a:bodyPr>
            <a:normAutofit/>
          </a:bodyPr>
          <a:lstStyle/>
          <a:p>
            <a:r>
              <a:rPr lang="en-US" dirty="0" smtClean="0">
                <a:latin typeface="+mn-lt"/>
              </a:rPr>
              <a:t>CCC’s First Commercial TEM</a:t>
            </a:r>
            <a:endParaRPr lang="en-US" dirty="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pic>
        <p:nvPicPr>
          <p:cNvPr id="22530" name="Picture 2" descr="L:\LS5-Physics\Propaganda\History of TEM of CB by Columbian and Columbian Labs\Photos\Physics Lab\EM 100A.jpg"/>
          <p:cNvPicPr>
            <a:picLocks noChangeAspect="1" noChangeArrowheads="1"/>
          </p:cNvPicPr>
          <p:nvPr/>
        </p:nvPicPr>
        <p:blipFill>
          <a:blip r:embed="rId3" cstate="print"/>
          <a:srcRect/>
          <a:stretch>
            <a:fillRect/>
          </a:stretch>
        </p:blipFill>
        <p:spPr bwMode="auto">
          <a:xfrm>
            <a:off x="3134994" y="1340768"/>
            <a:ext cx="5973510" cy="5486400"/>
          </a:xfrm>
          <a:prstGeom prst="rect">
            <a:avLst/>
          </a:prstGeom>
          <a:noFill/>
        </p:spPr>
      </p:pic>
      <p:sp>
        <p:nvSpPr>
          <p:cNvPr id="8" name="TextBox 7"/>
          <p:cNvSpPr txBox="1"/>
          <p:nvPr/>
        </p:nvSpPr>
        <p:spPr>
          <a:xfrm>
            <a:off x="8283058" y="6365503"/>
            <a:ext cx="806631" cy="461665"/>
          </a:xfrm>
          <a:prstGeom prst="rect">
            <a:avLst/>
          </a:prstGeom>
          <a:noFill/>
        </p:spPr>
        <p:txBody>
          <a:bodyPr wrap="none" rtlCol="0">
            <a:spAutoFit/>
          </a:bodyPr>
          <a:lstStyle/>
          <a:p>
            <a:r>
              <a:rPr lang="en-US" sz="2400" dirty="0" smtClean="0">
                <a:solidFill>
                  <a:schemeClr val="bg1"/>
                </a:solidFill>
              </a:rPr>
              <a:t>1954</a:t>
            </a:r>
            <a:endParaRPr lang="en-US" sz="2400" dirty="0">
              <a:solidFill>
                <a:schemeClr val="bg1"/>
              </a:solidFill>
            </a:endParaRPr>
          </a:p>
        </p:txBody>
      </p:sp>
      <p:sp>
        <p:nvSpPr>
          <p:cNvPr id="9" name="TextBox 8"/>
          <p:cNvSpPr txBox="1"/>
          <p:nvPr/>
        </p:nvSpPr>
        <p:spPr>
          <a:xfrm>
            <a:off x="0" y="1412776"/>
            <a:ext cx="3164593"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Bill Hess becomes the 2</a:t>
            </a:r>
            <a:r>
              <a:rPr lang="en-US" sz="2400" baseline="30000" dirty="0" smtClean="0"/>
              <a:t>nd</a:t>
            </a:r>
            <a:r>
              <a:rPr lang="en-US" sz="2400" dirty="0" smtClean="0"/>
              <a:t> Microscopy Lab Manager</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CCC purchases a Phillips EM100A in 1954</a:t>
            </a:r>
          </a:p>
          <a:p>
            <a:pPr marL="342900" indent="-342900">
              <a:buFont typeface="Arial" panose="020B0604020202020204" pitchFamily="34" charset="0"/>
              <a:buChar char="•"/>
            </a:pPr>
            <a:r>
              <a:rPr lang="en-US" sz="2400" dirty="0" smtClean="0"/>
              <a:t>Commercially available instrument</a:t>
            </a:r>
          </a:p>
          <a:p>
            <a:pPr marL="342900" indent="-342900">
              <a:buFont typeface="Arial" panose="020B0604020202020204" pitchFamily="34" charset="0"/>
              <a:buChar char="•"/>
            </a:pPr>
            <a:r>
              <a:rPr lang="en-US" sz="2400" dirty="0" smtClean="0"/>
              <a:t>Total cost of $19,000</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Buy a 2</a:t>
            </a:r>
            <a:r>
              <a:rPr lang="en-US" sz="2400" baseline="30000" dirty="0" smtClean="0"/>
              <a:t>nd</a:t>
            </a:r>
            <a:r>
              <a:rPr lang="en-US" sz="2400" dirty="0" smtClean="0"/>
              <a:t> EM100A shortly thereafter</a:t>
            </a:r>
          </a:p>
        </p:txBody>
      </p:sp>
    </p:spTree>
    <p:extLst>
      <p:ext uri="{BB962C8B-B14F-4D97-AF65-F5344CB8AC3E}">
        <p14:creationId xmlns="" xmlns:p14="http://schemas.microsoft.com/office/powerpoint/2010/main" val="62906943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grpSp>
        <p:nvGrpSpPr>
          <p:cNvPr id="18" name="Group 17"/>
          <p:cNvGrpSpPr/>
          <p:nvPr/>
        </p:nvGrpSpPr>
        <p:grpSpPr>
          <a:xfrm>
            <a:off x="3419872" y="2204864"/>
            <a:ext cx="5580112" cy="4572000"/>
            <a:chOff x="3419872" y="2204864"/>
            <a:chExt cx="5580112" cy="4572000"/>
          </a:xfrm>
        </p:grpSpPr>
        <p:pic>
          <p:nvPicPr>
            <p:cNvPr id="6147" name="Picture 3" descr="L:\LS5-Physics\Propaganda\Presentations\F4T July 2016 75 years of microscopy\CB Micrograph color enhanced.jpg"/>
            <p:cNvPicPr>
              <a:picLocks noChangeAspect="1" noChangeArrowheads="1"/>
            </p:cNvPicPr>
            <p:nvPr/>
          </p:nvPicPr>
          <p:blipFill>
            <a:blip r:embed="rId3" cstate="print">
              <a:lum bright="20000" contrast="30000"/>
            </a:blip>
            <a:srcRect/>
            <a:stretch>
              <a:fillRect/>
            </a:stretch>
          </p:blipFill>
          <p:spPr bwMode="auto">
            <a:xfrm>
              <a:off x="4427984" y="2204864"/>
              <a:ext cx="4572000" cy="4572000"/>
            </a:xfrm>
            <a:prstGeom prst="rect">
              <a:avLst/>
            </a:prstGeom>
            <a:noFill/>
          </p:spPr>
        </p:pic>
        <p:sp>
          <p:nvSpPr>
            <p:cNvPr id="17" name="Right Arrow 16"/>
            <p:cNvSpPr/>
            <p:nvPr/>
          </p:nvSpPr>
          <p:spPr>
            <a:xfrm>
              <a:off x="3419872" y="4005064"/>
              <a:ext cx="86409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2009072" y="53752"/>
            <a:ext cx="6677728" cy="782960"/>
          </a:xfrm>
        </p:spPr>
        <p:txBody>
          <a:bodyPr>
            <a:normAutofit/>
          </a:bodyPr>
          <a:lstStyle/>
          <a:p>
            <a:r>
              <a:rPr lang="en-US" sz="3600" dirty="0" smtClean="0">
                <a:latin typeface="+mn-lt"/>
              </a:rPr>
              <a:t>CB Morphology Characterization</a:t>
            </a:r>
            <a:endParaRPr lang="en-US" sz="3600" dirty="0">
              <a:latin typeface="+mn-lt"/>
            </a:endParaRPr>
          </a:p>
        </p:txBody>
      </p:sp>
      <p:sp>
        <p:nvSpPr>
          <p:cNvPr id="7" name="TextBox 6"/>
          <p:cNvSpPr txBox="1"/>
          <p:nvPr/>
        </p:nvSpPr>
        <p:spPr>
          <a:xfrm>
            <a:off x="191658" y="1556792"/>
            <a:ext cx="8844838"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First ever EM micrograph was to characterize CB Morphology</a:t>
            </a:r>
            <a:endParaRPr lang="en-US" sz="2400" dirty="0"/>
          </a:p>
        </p:txBody>
      </p:sp>
      <p:pic>
        <p:nvPicPr>
          <p:cNvPr id="6146" name="Picture 2" descr="L:\LS5-Physics\Propaganda\History of TEM of CB by Columbian and Columbian Labs\Micrographs\1941 CB Morphology\Micronex dispersed micrograph plate 377.jpg"/>
          <p:cNvPicPr>
            <a:picLocks noChangeAspect="1" noChangeArrowheads="1"/>
          </p:cNvPicPr>
          <p:nvPr/>
        </p:nvPicPr>
        <p:blipFill>
          <a:blip r:embed="rId4" cstate="print"/>
          <a:srcRect/>
          <a:stretch>
            <a:fillRect/>
          </a:stretch>
        </p:blipFill>
        <p:spPr bwMode="auto">
          <a:xfrm>
            <a:off x="251520" y="2276872"/>
            <a:ext cx="3067032" cy="3960440"/>
          </a:xfrm>
          <a:prstGeom prst="rect">
            <a:avLst/>
          </a:prstGeom>
          <a:noFill/>
        </p:spPr>
      </p:pic>
      <p:grpSp>
        <p:nvGrpSpPr>
          <p:cNvPr id="16" name="Group 15"/>
          <p:cNvGrpSpPr/>
          <p:nvPr/>
        </p:nvGrpSpPr>
        <p:grpSpPr>
          <a:xfrm>
            <a:off x="5004048" y="4005064"/>
            <a:ext cx="1368152" cy="1800200"/>
            <a:chOff x="5004048" y="4005064"/>
            <a:chExt cx="1368152" cy="1800200"/>
          </a:xfrm>
        </p:grpSpPr>
        <p:pic>
          <p:nvPicPr>
            <p:cNvPr id="6151" name="Picture 7" descr="https://d30y9cdsu7xlg0.cloudfront.net/png/7301-200.png"/>
            <p:cNvPicPr>
              <a:picLocks noChangeAspect="1" noChangeArrowheads="1"/>
            </p:cNvPicPr>
            <p:nvPr/>
          </p:nvPicPr>
          <p:blipFill>
            <a:blip r:embed="rId5" cstate="print"/>
            <a:srcRect/>
            <a:stretch>
              <a:fillRect/>
            </a:stretch>
          </p:blipFill>
          <p:spPr bwMode="auto">
            <a:xfrm>
              <a:off x="5004048" y="4005064"/>
              <a:ext cx="1152128" cy="1152128"/>
            </a:xfrm>
            <a:prstGeom prst="rect">
              <a:avLst/>
            </a:prstGeom>
            <a:noFill/>
          </p:spPr>
        </p:pic>
        <p:pic>
          <p:nvPicPr>
            <p:cNvPr id="6153" name="Picture 9" descr="https://cdn1.iconfinder.com/data/icons/education-vol-1/48/008-512.png"/>
            <p:cNvPicPr>
              <a:picLocks noChangeAspect="1" noChangeArrowheads="1"/>
            </p:cNvPicPr>
            <p:nvPr/>
          </p:nvPicPr>
          <p:blipFill>
            <a:blip r:embed="rId6" cstate="print"/>
            <a:srcRect/>
            <a:stretch>
              <a:fillRect/>
            </a:stretch>
          </p:blipFill>
          <p:spPr bwMode="auto">
            <a:xfrm>
              <a:off x="5364088" y="4797152"/>
              <a:ext cx="1008112" cy="1008112"/>
            </a:xfrm>
            <a:prstGeom prst="rect">
              <a:avLst/>
            </a:prstGeom>
            <a:noFill/>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2" name="Title 1"/>
          <p:cNvSpPr>
            <a:spLocks noGrp="1"/>
          </p:cNvSpPr>
          <p:nvPr>
            <p:ph type="title"/>
          </p:nvPr>
        </p:nvSpPr>
        <p:spPr>
          <a:xfrm>
            <a:off x="2009072" y="53752"/>
            <a:ext cx="6677728" cy="782960"/>
          </a:xfrm>
        </p:spPr>
        <p:txBody>
          <a:bodyPr>
            <a:normAutofit/>
          </a:bodyPr>
          <a:lstStyle/>
          <a:p>
            <a:r>
              <a:rPr lang="en-US" sz="3600" dirty="0" smtClean="0">
                <a:latin typeface="+mn-lt"/>
              </a:rPr>
              <a:t>CB Morphology Characterization</a:t>
            </a:r>
            <a:endParaRPr lang="en-US" sz="3600" dirty="0">
              <a:latin typeface="+mn-lt"/>
            </a:endParaRPr>
          </a:p>
        </p:txBody>
      </p:sp>
      <p:sp>
        <p:nvSpPr>
          <p:cNvPr id="7" name="TextBox 6"/>
          <p:cNvSpPr txBox="1"/>
          <p:nvPr/>
        </p:nvSpPr>
        <p:spPr>
          <a:xfrm>
            <a:off x="191658" y="1556792"/>
            <a:ext cx="4668374"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Eventually went to “Automated Manual” counter</a:t>
            </a:r>
          </a:p>
          <a:p>
            <a:pPr marL="342900" indent="-342900">
              <a:buFont typeface="Arial" panose="020B0604020202020204" pitchFamily="34" charset="0"/>
              <a:buChar char="•"/>
            </a:pPr>
            <a:r>
              <a:rPr lang="en-US" sz="2400" dirty="0" smtClean="0"/>
              <a:t>Operator would sit and count particle size and punch in the size to the tabulator at the top</a:t>
            </a:r>
          </a:p>
          <a:p>
            <a:pPr marL="342900" indent="-342900">
              <a:buFont typeface="Arial" panose="020B0604020202020204" pitchFamily="34" charset="0"/>
              <a:buChar char="•"/>
            </a:pPr>
            <a:r>
              <a:rPr lang="en-US" sz="2400" dirty="0" smtClean="0"/>
              <a:t>The machine would do the math, but a human still had to do the analysis</a:t>
            </a:r>
          </a:p>
          <a:p>
            <a:pPr marL="342900" indent="-342900">
              <a:buFont typeface="Arial" panose="020B0604020202020204" pitchFamily="34" charset="0"/>
              <a:buChar char="•"/>
            </a:pPr>
            <a:r>
              <a:rPr lang="en-US" sz="2400" dirty="0" smtClean="0"/>
              <a:t>Still, allowed for an understanding of carbon black, and therefore intentional changes of CB morphology</a:t>
            </a:r>
            <a:endParaRPr lang="en-US" sz="2400" dirty="0"/>
          </a:p>
        </p:txBody>
      </p:sp>
      <p:pic>
        <p:nvPicPr>
          <p:cNvPr id="56322" name="Picture 2" descr="L:\LS5-Physics\Propaganda\Presentations\F4T July 2016 75 years of microscopy\Zeiss particle counter.jpg"/>
          <p:cNvPicPr>
            <a:picLocks noChangeAspect="1" noChangeArrowheads="1"/>
          </p:cNvPicPr>
          <p:nvPr/>
        </p:nvPicPr>
        <p:blipFill>
          <a:blip r:embed="rId3" cstate="print"/>
          <a:srcRect/>
          <a:stretch>
            <a:fillRect/>
          </a:stretch>
        </p:blipFill>
        <p:spPr bwMode="auto">
          <a:xfrm>
            <a:off x="4939253" y="1700808"/>
            <a:ext cx="4204747" cy="4572000"/>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2" name="Title 1"/>
          <p:cNvSpPr>
            <a:spLocks noGrp="1"/>
          </p:cNvSpPr>
          <p:nvPr>
            <p:ph type="title"/>
          </p:nvPr>
        </p:nvSpPr>
        <p:spPr>
          <a:xfrm>
            <a:off x="2009072" y="53752"/>
            <a:ext cx="6677728" cy="782960"/>
          </a:xfrm>
        </p:spPr>
        <p:txBody>
          <a:bodyPr>
            <a:normAutofit/>
          </a:bodyPr>
          <a:lstStyle/>
          <a:p>
            <a:r>
              <a:rPr lang="en-US" sz="3600" dirty="0" smtClean="0">
                <a:latin typeface="+mn-lt"/>
              </a:rPr>
              <a:t>CB Morphology Evolution</a:t>
            </a:r>
            <a:endParaRPr lang="en-US" sz="3600" dirty="0">
              <a:latin typeface="+mn-lt"/>
            </a:endParaRPr>
          </a:p>
        </p:txBody>
      </p:sp>
      <p:pic>
        <p:nvPicPr>
          <p:cNvPr id="3074" name="Picture 2" descr="L:\LS5-Physics\Propaganda\Historical Advertisements\cb engineer.jpg"/>
          <p:cNvPicPr>
            <a:picLocks noChangeAspect="1" noChangeArrowheads="1"/>
          </p:cNvPicPr>
          <p:nvPr/>
        </p:nvPicPr>
        <p:blipFill>
          <a:blip r:embed="rId3" cstate="print"/>
          <a:srcRect/>
          <a:stretch>
            <a:fillRect/>
          </a:stretch>
        </p:blipFill>
        <p:spPr bwMode="auto">
          <a:xfrm>
            <a:off x="467544" y="1371600"/>
            <a:ext cx="4072799" cy="5486400"/>
          </a:xfrm>
          <a:prstGeom prst="rect">
            <a:avLst/>
          </a:prstGeom>
          <a:noFill/>
        </p:spPr>
      </p:pic>
      <p:pic>
        <p:nvPicPr>
          <p:cNvPr id="3075" name="Picture 3" descr="L:\LS5-Physics\Propaganda\Historical Advertisements\4 furnx.jpg"/>
          <p:cNvPicPr>
            <a:picLocks noChangeAspect="1" noChangeArrowheads="1"/>
          </p:cNvPicPr>
          <p:nvPr/>
        </p:nvPicPr>
        <p:blipFill>
          <a:blip r:embed="rId4" cstate="print"/>
          <a:srcRect/>
          <a:stretch>
            <a:fillRect/>
          </a:stretch>
        </p:blipFill>
        <p:spPr bwMode="auto">
          <a:xfrm>
            <a:off x="4860032" y="1371600"/>
            <a:ext cx="3992096" cy="5486400"/>
          </a:xfrm>
          <a:prstGeom prst="rect">
            <a:avLst/>
          </a:prstGeom>
          <a:noFill/>
        </p:spPr>
      </p:pic>
      <p:pic>
        <p:nvPicPr>
          <p:cNvPr id="3076" name="Picture 4" descr="L:\LS5-Physics\Propaganda\Historical Advertisements\cont part siz.jpg"/>
          <p:cNvPicPr>
            <a:picLocks noChangeAspect="1" noChangeArrowheads="1"/>
          </p:cNvPicPr>
          <p:nvPr/>
        </p:nvPicPr>
        <p:blipFill>
          <a:blip r:embed="rId5" cstate="print"/>
          <a:srcRect/>
          <a:stretch>
            <a:fillRect/>
          </a:stretch>
        </p:blipFill>
        <p:spPr bwMode="auto">
          <a:xfrm>
            <a:off x="467544" y="1371600"/>
            <a:ext cx="4042879" cy="5486400"/>
          </a:xfrm>
          <a:prstGeom prst="rect">
            <a:avLst/>
          </a:prstGeom>
          <a:noFill/>
        </p:spPr>
      </p:pic>
      <p:pic>
        <p:nvPicPr>
          <p:cNvPr id="3077" name="Picture 5" descr="L:\LS5-Physics\Propaganda\Historical Advertisements\prod lst.jpg"/>
          <p:cNvPicPr>
            <a:picLocks noChangeAspect="1" noChangeArrowheads="1"/>
          </p:cNvPicPr>
          <p:nvPr/>
        </p:nvPicPr>
        <p:blipFill>
          <a:blip r:embed="rId6" cstate="print"/>
          <a:srcRect/>
          <a:stretch>
            <a:fillRect/>
          </a:stretch>
        </p:blipFill>
        <p:spPr bwMode="auto">
          <a:xfrm>
            <a:off x="5004048" y="1371600"/>
            <a:ext cx="3787102" cy="5486400"/>
          </a:xfrm>
          <a:prstGeom prst="rect">
            <a:avLst/>
          </a:prstGeom>
          <a:noFill/>
        </p:spPr>
      </p:pic>
      <p:pic>
        <p:nvPicPr>
          <p:cNvPr id="3078" name="Picture 6" descr="L:\LS5-Physics\Propaganda\Historical Advertisements\Untitled.jpg"/>
          <p:cNvPicPr>
            <a:picLocks noChangeAspect="1" noChangeArrowheads="1"/>
          </p:cNvPicPr>
          <p:nvPr/>
        </p:nvPicPr>
        <p:blipFill>
          <a:blip r:embed="rId7" cstate="print"/>
          <a:srcRect/>
          <a:stretch>
            <a:fillRect/>
          </a:stretch>
        </p:blipFill>
        <p:spPr bwMode="auto">
          <a:xfrm>
            <a:off x="554468" y="1371600"/>
            <a:ext cx="3945524" cy="54864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7"/>
                                        </p:tgtEl>
                                        <p:attrNameLst>
                                          <p:attrName>style.visibility</p:attrName>
                                        </p:attrNameLst>
                                      </p:cBhvr>
                                      <p:to>
                                        <p:strVal val="visible"/>
                                      </p:to>
                                    </p:set>
                                    <p:animEffect transition="in" filter="fade">
                                      <p:cBhvr>
                                        <p:cTn id="17" dur="1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2" name="Title 1"/>
          <p:cNvSpPr>
            <a:spLocks noGrp="1"/>
          </p:cNvSpPr>
          <p:nvPr>
            <p:ph type="title"/>
          </p:nvPr>
        </p:nvSpPr>
        <p:spPr>
          <a:xfrm>
            <a:off x="2009072" y="53752"/>
            <a:ext cx="6677728" cy="1070992"/>
          </a:xfrm>
        </p:spPr>
        <p:txBody>
          <a:bodyPr>
            <a:normAutofit fontScale="90000"/>
          </a:bodyPr>
          <a:lstStyle/>
          <a:p>
            <a:r>
              <a:rPr lang="en-US" sz="3600" dirty="0" smtClean="0">
                <a:latin typeface="+mn-lt"/>
              </a:rPr>
              <a:t>CB Morphology Characterization: </a:t>
            </a:r>
            <a:br>
              <a:rPr lang="en-US" sz="3600" dirty="0" smtClean="0">
                <a:latin typeface="+mn-lt"/>
              </a:rPr>
            </a:br>
            <a:r>
              <a:rPr lang="en-US" sz="3600" dirty="0" err="1" smtClean="0">
                <a:latin typeface="+mn-lt"/>
              </a:rPr>
              <a:t>Quantimet</a:t>
            </a:r>
            <a:endParaRPr lang="en-US" sz="3600" dirty="0">
              <a:latin typeface="+mn-lt"/>
            </a:endParaRPr>
          </a:p>
        </p:txBody>
      </p:sp>
      <p:pic>
        <p:nvPicPr>
          <p:cNvPr id="57346" name="Picture 2" descr="L:\LS5-Physics\Propaganda\History of TEM of CB by Columbian and Columbian Labs\Photos\Physics Lab\EM 100 with camera crop.jpg"/>
          <p:cNvPicPr>
            <a:picLocks noChangeAspect="1" noChangeArrowheads="1"/>
          </p:cNvPicPr>
          <p:nvPr/>
        </p:nvPicPr>
        <p:blipFill>
          <a:blip r:embed="rId3" cstate="print"/>
          <a:srcRect/>
          <a:stretch>
            <a:fillRect/>
          </a:stretch>
        </p:blipFill>
        <p:spPr bwMode="auto">
          <a:xfrm>
            <a:off x="0" y="1769618"/>
            <a:ext cx="4572000" cy="2883518"/>
          </a:xfrm>
          <a:prstGeom prst="rect">
            <a:avLst/>
          </a:prstGeom>
          <a:noFill/>
        </p:spPr>
      </p:pic>
      <p:sp>
        <p:nvSpPr>
          <p:cNvPr id="8" name="TextBox 7"/>
          <p:cNvSpPr txBox="1"/>
          <p:nvPr/>
        </p:nvSpPr>
        <p:spPr>
          <a:xfrm>
            <a:off x="4475626" y="1484784"/>
            <a:ext cx="4668374"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Developed an electronic system to analyze CB morphology (1960’s)</a:t>
            </a:r>
          </a:p>
          <a:p>
            <a:pPr marL="342900" indent="-342900">
              <a:buFont typeface="Arial" panose="020B0604020202020204" pitchFamily="34" charset="0"/>
              <a:buChar char="•"/>
            </a:pPr>
            <a:r>
              <a:rPr lang="en-US" sz="2400" dirty="0" smtClean="0"/>
              <a:t>Started by analyzing “cutout” aggregates affixed to a tape</a:t>
            </a:r>
            <a:endParaRPr lang="en-US" sz="2400" dirty="0"/>
          </a:p>
        </p:txBody>
      </p:sp>
      <p:grpSp>
        <p:nvGrpSpPr>
          <p:cNvPr id="10" name="Group 9"/>
          <p:cNvGrpSpPr/>
          <p:nvPr/>
        </p:nvGrpSpPr>
        <p:grpSpPr>
          <a:xfrm>
            <a:off x="0" y="3678566"/>
            <a:ext cx="9144000" cy="3179434"/>
            <a:chOff x="0" y="3678566"/>
            <a:chExt cx="9144000" cy="3179434"/>
          </a:xfrm>
        </p:grpSpPr>
        <p:pic>
          <p:nvPicPr>
            <p:cNvPr id="57347" name="Picture 3" descr="L:\LS5-Physics\Propaganda\History of TEM of CB by Columbian and Columbian Labs\Photos\Physics Lab\EM 200 color crop.jpg"/>
            <p:cNvPicPr>
              <a:picLocks noChangeAspect="1" noChangeArrowheads="1"/>
            </p:cNvPicPr>
            <p:nvPr/>
          </p:nvPicPr>
          <p:blipFill>
            <a:blip r:embed="rId4" cstate="print"/>
            <a:srcRect/>
            <a:stretch>
              <a:fillRect/>
            </a:stretch>
          </p:blipFill>
          <p:spPr bwMode="auto">
            <a:xfrm>
              <a:off x="4572000" y="3678566"/>
              <a:ext cx="4572000" cy="3179434"/>
            </a:xfrm>
            <a:prstGeom prst="rect">
              <a:avLst/>
            </a:prstGeom>
            <a:noFill/>
          </p:spPr>
        </p:pic>
        <p:sp>
          <p:nvSpPr>
            <p:cNvPr id="9" name="TextBox 8"/>
            <p:cNvSpPr txBox="1"/>
            <p:nvPr/>
          </p:nvSpPr>
          <p:spPr>
            <a:xfrm>
              <a:off x="0" y="4725144"/>
              <a:ext cx="466837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As confidence and computing power increased, started using direct output from the TEM</a:t>
              </a:r>
              <a:endParaRPr lang="en-US" sz="2400"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2" name="Title 1"/>
          <p:cNvSpPr>
            <a:spLocks noGrp="1"/>
          </p:cNvSpPr>
          <p:nvPr>
            <p:ph type="title"/>
          </p:nvPr>
        </p:nvSpPr>
        <p:spPr>
          <a:xfrm>
            <a:off x="2009072" y="53752"/>
            <a:ext cx="6677728" cy="1070992"/>
          </a:xfrm>
        </p:spPr>
        <p:txBody>
          <a:bodyPr>
            <a:normAutofit fontScale="90000"/>
          </a:bodyPr>
          <a:lstStyle/>
          <a:p>
            <a:r>
              <a:rPr lang="en-US" sz="3600" dirty="0" smtClean="0">
                <a:latin typeface="+mn-lt"/>
              </a:rPr>
              <a:t>CB Morphology Characterization: </a:t>
            </a:r>
            <a:br>
              <a:rPr lang="en-US" sz="3600" dirty="0" smtClean="0">
                <a:latin typeface="+mn-lt"/>
              </a:rPr>
            </a:br>
            <a:r>
              <a:rPr lang="en-US" sz="3600" dirty="0" err="1" smtClean="0">
                <a:latin typeface="+mn-lt"/>
              </a:rPr>
              <a:t>Quantimet</a:t>
            </a:r>
            <a:endParaRPr lang="en-US" sz="3600" dirty="0">
              <a:latin typeface="+mn-lt"/>
            </a:endParaRPr>
          </a:p>
        </p:txBody>
      </p:sp>
      <p:pic>
        <p:nvPicPr>
          <p:cNvPr id="58370" name="Picture 2" descr="L:\LS5-Physics\Propaganda\History of TEM of CB by Columbian and Columbian Labs\Micrographs\1971 CB Morphology\Figure 3 Separated CB Aggregates crop.jpg"/>
          <p:cNvPicPr>
            <a:picLocks noChangeAspect="1" noChangeArrowheads="1"/>
          </p:cNvPicPr>
          <p:nvPr/>
        </p:nvPicPr>
        <p:blipFill>
          <a:blip r:embed="rId3" cstate="print"/>
          <a:srcRect/>
          <a:stretch>
            <a:fillRect/>
          </a:stretch>
        </p:blipFill>
        <p:spPr bwMode="auto">
          <a:xfrm>
            <a:off x="0" y="1385392"/>
            <a:ext cx="4329160" cy="5472608"/>
          </a:xfrm>
          <a:prstGeom prst="rect">
            <a:avLst/>
          </a:prstGeom>
          <a:noFill/>
        </p:spPr>
      </p:pic>
      <p:pic>
        <p:nvPicPr>
          <p:cNvPr id="58371" name="Picture 3" descr="L:\LS5-Physics\Propaganda\History of TEM of CB by Columbian and Columbian Labs\Micrographs\1971 CB Morphology\Figure 8 Zeiss vs QTM crop.jpg"/>
          <p:cNvPicPr>
            <a:picLocks noChangeAspect="1" noChangeArrowheads="1"/>
          </p:cNvPicPr>
          <p:nvPr/>
        </p:nvPicPr>
        <p:blipFill>
          <a:blip r:embed="rId4" cstate="print"/>
          <a:srcRect/>
          <a:stretch>
            <a:fillRect/>
          </a:stretch>
        </p:blipFill>
        <p:spPr bwMode="auto">
          <a:xfrm>
            <a:off x="3132399" y="1556792"/>
            <a:ext cx="6011601" cy="4248472"/>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fade">
                                      <p:cBhvr>
                                        <p:cTn id="7" dur="1000"/>
                                        <p:tgtEl>
                                          <p:spTgt spid="5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072" y="53752"/>
            <a:ext cx="6677728" cy="1070992"/>
          </a:xfrm>
        </p:spPr>
        <p:txBody>
          <a:bodyPr>
            <a:normAutofit fontScale="90000"/>
          </a:bodyPr>
          <a:lstStyle/>
          <a:p>
            <a:r>
              <a:rPr lang="en-US" sz="3600" dirty="0" smtClean="0">
                <a:latin typeface="+mn-lt"/>
              </a:rPr>
              <a:t>CB Morphology Characterization: </a:t>
            </a:r>
            <a:br>
              <a:rPr lang="en-US" sz="3600" dirty="0" smtClean="0">
                <a:latin typeface="+mn-lt"/>
              </a:rPr>
            </a:br>
            <a:r>
              <a:rPr lang="en-US" sz="3600" dirty="0" smtClean="0">
                <a:latin typeface="+mn-lt"/>
              </a:rPr>
              <a:t>Image Analysis</a:t>
            </a:r>
            <a:endParaRPr lang="en-US" sz="3600" dirty="0">
              <a:latin typeface="+mn-lt"/>
            </a:endParaRPr>
          </a:p>
        </p:txBody>
      </p:sp>
      <p:sp>
        <p:nvSpPr>
          <p:cNvPr id="6" name="TextBox 5"/>
          <p:cNvSpPr txBox="1"/>
          <p:nvPr/>
        </p:nvSpPr>
        <p:spPr>
          <a:xfrm>
            <a:off x="107504" y="1484784"/>
            <a:ext cx="903649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As computers became more powerful and image analysis more common, switched over from custom equipment</a:t>
            </a:r>
            <a:endParaRPr lang="en-US" sz="2400" dirty="0"/>
          </a:p>
        </p:txBody>
      </p:sp>
      <p:pic>
        <p:nvPicPr>
          <p:cNvPr id="7" name="Picture 11" descr="14 CB Image"/>
          <p:cNvPicPr>
            <a:picLocks noChangeAspect="1" noChangeArrowheads="1"/>
          </p:cNvPicPr>
          <p:nvPr/>
        </p:nvPicPr>
        <p:blipFill>
          <a:blip r:embed="rId2" cstate="print"/>
          <a:srcRect l="667" t="4681" r="3333" b="669"/>
          <a:stretch>
            <a:fillRect/>
          </a:stretch>
        </p:blipFill>
        <p:spPr bwMode="auto">
          <a:xfrm>
            <a:off x="35496" y="2420888"/>
            <a:ext cx="2633492" cy="2588565"/>
          </a:xfrm>
          <a:prstGeom prst="rect">
            <a:avLst/>
          </a:prstGeom>
          <a:noFill/>
          <a:ln w="50800">
            <a:noFill/>
            <a:miter lim="800000"/>
            <a:headEnd/>
            <a:tailEnd/>
          </a:ln>
        </p:spPr>
      </p:pic>
      <p:pic>
        <p:nvPicPr>
          <p:cNvPr id="8" name="Picture 12" descr="14 CB Detected Image"/>
          <p:cNvPicPr>
            <a:picLocks noChangeAspect="1" noChangeArrowheads="1"/>
          </p:cNvPicPr>
          <p:nvPr/>
        </p:nvPicPr>
        <p:blipFill>
          <a:blip r:embed="rId3" cstate="print"/>
          <a:srcRect l="667" t="4681" r="3333" b="669"/>
          <a:stretch>
            <a:fillRect/>
          </a:stretch>
        </p:blipFill>
        <p:spPr bwMode="auto">
          <a:xfrm>
            <a:off x="2987824" y="3140968"/>
            <a:ext cx="2633492" cy="2588565"/>
          </a:xfrm>
          <a:prstGeom prst="rect">
            <a:avLst/>
          </a:prstGeom>
          <a:noFill/>
          <a:ln w="50800">
            <a:noFill/>
            <a:miter lim="800000"/>
            <a:headEnd/>
            <a:tailEnd/>
          </a:ln>
        </p:spPr>
      </p:pic>
      <p:pic>
        <p:nvPicPr>
          <p:cNvPr id="4" name="Picture 13"/>
          <p:cNvPicPr>
            <a:picLocks noChangeAspect="1" noChangeArrowheads="1"/>
          </p:cNvPicPr>
          <p:nvPr/>
        </p:nvPicPr>
        <p:blipFill>
          <a:blip r:embed="rId4" cstate="print"/>
          <a:srcRect r="70497" b="11111"/>
          <a:stretch>
            <a:fillRect/>
          </a:stretch>
        </p:blipFill>
        <p:spPr bwMode="auto">
          <a:xfrm>
            <a:off x="8166749" y="6165298"/>
            <a:ext cx="977251" cy="692702"/>
          </a:xfrm>
          <a:prstGeom prst="rect">
            <a:avLst/>
          </a:prstGeom>
          <a:noFill/>
          <a:ln w="9525">
            <a:solidFill>
              <a:schemeClr val="bg1"/>
            </a:solidFill>
            <a:miter lim="800000"/>
            <a:headEnd/>
            <a:tailEnd/>
          </a:ln>
          <a:effectLst/>
        </p:spPr>
      </p:pic>
      <p:pic>
        <p:nvPicPr>
          <p:cNvPr id="14" name="Picture 4" descr="measvscalcd"/>
          <p:cNvPicPr>
            <a:picLocks noChangeAspect="1" noChangeArrowheads="1"/>
          </p:cNvPicPr>
          <p:nvPr/>
        </p:nvPicPr>
        <p:blipFill>
          <a:blip r:embed="rId5" cstate="print"/>
          <a:srcRect l="7033" t="3371" r="4760" b="4710"/>
          <a:stretch>
            <a:fillRect/>
          </a:stretch>
        </p:blipFill>
        <p:spPr bwMode="auto">
          <a:xfrm>
            <a:off x="5796136" y="2564904"/>
            <a:ext cx="3162701" cy="3930571"/>
          </a:xfrm>
          <a:prstGeom prst="rect">
            <a:avLst/>
          </a:prstGeom>
          <a:noFill/>
          <a:ln w="50800">
            <a:solidFill>
              <a:schemeClr val="bg1"/>
            </a:solidFill>
            <a:miter lim="800000"/>
            <a:headEnd/>
            <a:tailEnd/>
          </a:ln>
        </p:spPr>
      </p:pic>
      <p:pic>
        <p:nvPicPr>
          <p:cNvPr id="9" name="Picture 4" descr="4 types tiff"/>
          <p:cNvPicPr>
            <a:picLocks noChangeAspect="1" noChangeArrowheads="1"/>
          </p:cNvPicPr>
          <p:nvPr/>
        </p:nvPicPr>
        <p:blipFill>
          <a:blip r:embed="rId6" cstate="print"/>
          <a:srcRect t="2365" b="4201"/>
          <a:stretch>
            <a:fillRect/>
          </a:stretch>
        </p:blipFill>
        <p:spPr bwMode="auto">
          <a:xfrm>
            <a:off x="2987824" y="2276872"/>
            <a:ext cx="5760640" cy="4505853"/>
          </a:xfrm>
          <a:prstGeom prst="rect">
            <a:avLst/>
          </a:prstGeom>
          <a:noFill/>
          <a:ln w="50800">
            <a:solidFill>
              <a:schemeClr val="bg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CCC’s TEMs: Current</a:t>
            </a:r>
            <a:endParaRPr lang="en-US" dirty="0"/>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pic>
        <p:nvPicPr>
          <p:cNvPr id="20482" name="Picture 2" descr="L:\LS5-Physics\Propaganda\Presentations\GAS Meeting Sept 2014\poster image small.jpg"/>
          <p:cNvPicPr>
            <a:picLocks noChangeAspect="1" noChangeArrowheads="1"/>
          </p:cNvPicPr>
          <p:nvPr/>
        </p:nvPicPr>
        <p:blipFill>
          <a:blip r:embed="rId3" cstate="print"/>
          <a:srcRect/>
          <a:stretch>
            <a:fillRect/>
          </a:stretch>
        </p:blipFill>
        <p:spPr bwMode="auto">
          <a:xfrm>
            <a:off x="-8804"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Conclusion</a:t>
            </a:r>
            <a:endParaRPr lang="en-US" dirty="0">
              <a:latin typeface="+mn-lt"/>
            </a:endParaRPr>
          </a:p>
        </p:txBody>
      </p:sp>
      <p:sp>
        <p:nvSpPr>
          <p:cNvPr id="3" name="Content Placeholder 2"/>
          <p:cNvSpPr>
            <a:spLocks noGrp="1"/>
          </p:cNvSpPr>
          <p:nvPr>
            <p:ph idx="1"/>
          </p:nvPr>
        </p:nvSpPr>
        <p:spPr>
          <a:xfrm>
            <a:off x="504056" y="1700808"/>
            <a:ext cx="8172400" cy="3960440"/>
          </a:xfrm>
        </p:spPr>
        <p:txBody>
          <a:bodyPr>
            <a:normAutofit/>
          </a:bodyPr>
          <a:lstStyle/>
          <a:p>
            <a:r>
              <a:rPr lang="en-US" dirty="0" smtClean="0">
                <a:latin typeface="+mn-lt"/>
              </a:rPr>
              <a:t>Have a long and distinguished history in electron microscopy</a:t>
            </a:r>
          </a:p>
          <a:p>
            <a:r>
              <a:rPr lang="en-US" dirty="0" smtClean="0">
                <a:latin typeface="+mn-lt"/>
              </a:rPr>
              <a:t>1</a:t>
            </a:r>
            <a:r>
              <a:rPr lang="en-US" baseline="30000" dirty="0" smtClean="0">
                <a:latin typeface="+mn-lt"/>
              </a:rPr>
              <a:t>st</a:t>
            </a:r>
            <a:r>
              <a:rPr lang="en-US" dirty="0" smtClean="0">
                <a:latin typeface="+mn-lt"/>
              </a:rPr>
              <a:t> scope in 1941, handmade</a:t>
            </a:r>
          </a:p>
          <a:p>
            <a:r>
              <a:rPr lang="en-US" dirty="0" smtClean="0">
                <a:latin typeface="+mn-lt"/>
              </a:rPr>
              <a:t>14 total electron microscopes over 75 years</a:t>
            </a:r>
          </a:p>
          <a:p>
            <a:r>
              <a:rPr lang="en-US" dirty="0" smtClean="0">
                <a:latin typeface="+mn-lt"/>
              </a:rPr>
              <a:t>Microscopy allowed for “engineering” of carbon black</a:t>
            </a: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0"/>
          <p:cNvSpPr txBox="1">
            <a:spLocks/>
          </p:cNvSpPr>
          <p:nvPr/>
        </p:nvSpPr>
        <p:spPr>
          <a:xfrm>
            <a:off x="228600" y="1484784"/>
            <a:ext cx="8686800" cy="5289552"/>
          </a:xfrm>
          <a:prstGeom prst="rect">
            <a:avLst/>
          </a:prstGeom>
          <a:solidFill>
            <a:schemeClr val="bg1"/>
          </a:solidFill>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smtClean="0"/>
          </a:p>
        </p:txBody>
      </p:sp>
      <p:pic>
        <p:nvPicPr>
          <p:cNvPr id="15" name="Picture 4" descr="CB MORP AND MICROST"/>
          <p:cNvPicPr>
            <a:picLocks noChangeAspect="1" noChangeArrowheads="1"/>
          </p:cNvPicPr>
          <p:nvPr/>
        </p:nvPicPr>
        <p:blipFill>
          <a:blip r:embed="rId2" cstate="screen"/>
          <a:srcRect/>
          <a:stretch>
            <a:fillRect/>
          </a:stretch>
        </p:blipFill>
        <p:spPr bwMode="auto">
          <a:xfrm>
            <a:off x="1695872" y="1580034"/>
            <a:ext cx="5976664" cy="5144225"/>
          </a:xfrm>
          <a:prstGeom prst="rect">
            <a:avLst/>
          </a:prstGeom>
          <a:noFill/>
          <a:ln w="9525">
            <a:noFill/>
            <a:miter lim="800000"/>
            <a:headEnd/>
            <a:tailEnd/>
          </a:ln>
        </p:spPr>
      </p:pic>
      <p:sp>
        <p:nvSpPr>
          <p:cNvPr id="16" name="Text Box 5"/>
          <p:cNvSpPr txBox="1">
            <a:spLocks noChangeArrowheads="1"/>
          </p:cNvSpPr>
          <p:nvPr/>
        </p:nvSpPr>
        <p:spPr bwMode="auto">
          <a:xfrm>
            <a:off x="6911826" y="2168674"/>
            <a:ext cx="1971675" cy="593725"/>
          </a:xfrm>
          <a:prstGeom prst="rect">
            <a:avLst/>
          </a:prstGeom>
          <a:noFill/>
          <a:ln w="12700">
            <a:solidFill>
              <a:srgbClr val="333333"/>
            </a:solidFill>
            <a:miter lim="800000"/>
            <a:headEnd type="none" w="sm" len="sm"/>
            <a:tailEnd type="none" w="sm" len="sm"/>
          </a:ln>
        </p:spPr>
        <p:txBody>
          <a:bodyPr wrap="square">
            <a:spAutoFit/>
          </a:bodyPr>
          <a:lstStyle/>
          <a:p>
            <a:pPr algn="ctr"/>
            <a:r>
              <a:rPr lang="en-US" u="sng" dirty="0">
                <a:solidFill>
                  <a:srgbClr val="333333"/>
                </a:solidFill>
              </a:rPr>
              <a:t>Mean Particle Size</a:t>
            </a:r>
            <a:endParaRPr lang="en-US" dirty="0">
              <a:solidFill>
                <a:srgbClr val="333333"/>
              </a:solidFill>
            </a:endParaRPr>
          </a:p>
          <a:p>
            <a:pPr algn="ctr"/>
            <a:r>
              <a:rPr lang="en-US" dirty="0">
                <a:solidFill>
                  <a:srgbClr val="333333"/>
                </a:solidFill>
              </a:rPr>
              <a:t>~ 8 to 100 nm</a:t>
            </a:r>
          </a:p>
        </p:txBody>
      </p:sp>
      <p:sp>
        <p:nvSpPr>
          <p:cNvPr id="2" name="Title 1"/>
          <p:cNvSpPr>
            <a:spLocks noGrp="1"/>
          </p:cNvSpPr>
          <p:nvPr>
            <p:ph type="title"/>
          </p:nvPr>
        </p:nvSpPr>
        <p:spPr>
          <a:xfrm>
            <a:off x="1979712" y="332656"/>
            <a:ext cx="6624736" cy="634082"/>
          </a:xfrm>
        </p:spPr>
        <p:txBody>
          <a:bodyPr>
            <a:normAutofit fontScale="90000"/>
          </a:bodyPr>
          <a:lstStyle/>
          <a:p>
            <a:r>
              <a:rPr lang="en-US" dirty="0" smtClean="0">
                <a:latin typeface="+mn-lt"/>
              </a:rPr>
              <a:t>The Modern View of Carbon Black</a:t>
            </a:r>
            <a:endParaRPr lang="en-US" dirty="0">
              <a:latin typeface="+mn-lt"/>
            </a:endParaRPr>
          </a:p>
        </p:txBody>
      </p:sp>
      <p:pic>
        <p:nvPicPr>
          <p:cNvPr id="4" name="Picture 13"/>
          <p:cNvPicPr>
            <a:picLocks noChangeAspect="1" noChangeArrowheads="1"/>
          </p:cNvPicPr>
          <p:nvPr/>
        </p:nvPicPr>
        <p:blipFill>
          <a:blip r:embed="rId3"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14" name="Slide Number Placeholder 15"/>
          <p:cNvSpPr txBox="1">
            <a:spLocks/>
          </p:cNvSpPr>
          <p:nvPr/>
        </p:nvSpPr>
        <p:spPr>
          <a:xfrm>
            <a:off x="8686800" y="6819454"/>
            <a:ext cx="457200" cy="265112"/>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mn-cs"/>
            </a:endParaRPr>
          </a:p>
        </p:txBody>
      </p:sp>
      <p:sp>
        <p:nvSpPr>
          <p:cNvPr id="17" name="Text Box 6"/>
          <p:cNvSpPr txBox="1">
            <a:spLocks noChangeArrowheads="1"/>
          </p:cNvSpPr>
          <p:nvPr/>
        </p:nvSpPr>
        <p:spPr bwMode="auto">
          <a:xfrm>
            <a:off x="255712" y="4100314"/>
            <a:ext cx="2239963" cy="593725"/>
          </a:xfrm>
          <a:prstGeom prst="rect">
            <a:avLst/>
          </a:prstGeom>
          <a:noFill/>
          <a:ln w="12700">
            <a:solidFill>
              <a:srgbClr val="333333"/>
            </a:solidFill>
            <a:miter lim="800000"/>
            <a:headEnd type="none" w="sm" len="sm"/>
            <a:tailEnd type="none" w="sm" len="sm"/>
          </a:ln>
        </p:spPr>
        <p:txBody>
          <a:bodyPr wrap="none">
            <a:spAutoFit/>
          </a:bodyPr>
          <a:lstStyle/>
          <a:p>
            <a:pPr algn="ctr"/>
            <a:r>
              <a:rPr lang="en-US" u="sng" dirty="0">
                <a:solidFill>
                  <a:srgbClr val="333333"/>
                </a:solidFill>
              </a:rPr>
              <a:t>Mean Aggregate Size</a:t>
            </a:r>
            <a:endParaRPr lang="en-US" dirty="0">
              <a:solidFill>
                <a:srgbClr val="333333"/>
              </a:solidFill>
            </a:endParaRPr>
          </a:p>
          <a:p>
            <a:pPr algn="ctr"/>
            <a:r>
              <a:rPr lang="en-US" dirty="0">
                <a:solidFill>
                  <a:srgbClr val="333333"/>
                </a:solidFill>
              </a:rPr>
              <a:t>~ 50 to 300 nm</a:t>
            </a:r>
            <a:endParaRPr lang="en-US" sz="2000" dirty="0">
              <a:solidFill>
                <a:srgbClr val="333333"/>
              </a:solidFill>
            </a:endParaRPr>
          </a:p>
        </p:txBody>
      </p:sp>
      <p:sp>
        <p:nvSpPr>
          <p:cNvPr id="18" name="Line 7"/>
          <p:cNvSpPr>
            <a:spLocks noChangeShapeType="1"/>
          </p:cNvSpPr>
          <p:nvPr/>
        </p:nvSpPr>
        <p:spPr bwMode="auto">
          <a:xfrm>
            <a:off x="1479848" y="2732162"/>
            <a:ext cx="2971800" cy="0"/>
          </a:xfrm>
          <a:prstGeom prst="line">
            <a:avLst/>
          </a:prstGeom>
          <a:noFill/>
          <a:ln w="12700">
            <a:solidFill>
              <a:srgbClr val="333333"/>
            </a:solidFill>
            <a:round/>
            <a:headEnd type="none" w="sm" len="sm"/>
            <a:tailEnd type="none" w="sm" len="sm"/>
          </a:ln>
        </p:spPr>
        <p:txBody>
          <a:bodyPr wrap="none" anchor="ctr"/>
          <a:lstStyle/>
          <a:p>
            <a:endParaRPr lang="en-US" dirty="0"/>
          </a:p>
        </p:txBody>
      </p:sp>
      <p:sp>
        <p:nvSpPr>
          <p:cNvPr id="19" name="Line 8"/>
          <p:cNvSpPr>
            <a:spLocks noChangeShapeType="1"/>
          </p:cNvSpPr>
          <p:nvPr/>
        </p:nvSpPr>
        <p:spPr bwMode="auto">
          <a:xfrm>
            <a:off x="1767880" y="6476578"/>
            <a:ext cx="3048000" cy="0"/>
          </a:xfrm>
          <a:prstGeom prst="line">
            <a:avLst/>
          </a:prstGeom>
          <a:noFill/>
          <a:ln w="12700">
            <a:solidFill>
              <a:srgbClr val="333333"/>
            </a:solidFill>
            <a:round/>
            <a:headEnd type="none" w="sm" len="sm"/>
            <a:tailEnd type="none" w="sm" len="sm"/>
          </a:ln>
        </p:spPr>
        <p:txBody>
          <a:bodyPr wrap="none" anchor="ctr"/>
          <a:lstStyle/>
          <a:p>
            <a:endParaRPr lang="en-US" dirty="0"/>
          </a:p>
        </p:txBody>
      </p:sp>
      <p:sp>
        <p:nvSpPr>
          <p:cNvPr id="20" name="Line 9"/>
          <p:cNvSpPr>
            <a:spLocks noChangeShapeType="1"/>
          </p:cNvSpPr>
          <p:nvPr/>
        </p:nvSpPr>
        <p:spPr bwMode="auto">
          <a:xfrm flipV="1">
            <a:off x="1767880" y="2732162"/>
            <a:ext cx="0" cy="1371600"/>
          </a:xfrm>
          <a:prstGeom prst="line">
            <a:avLst/>
          </a:prstGeom>
          <a:noFill/>
          <a:ln w="12700">
            <a:solidFill>
              <a:srgbClr val="333333"/>
            </a:solidFill>
            <a:round/>
            <a:headEnd type="none" w="sm" len="sm"/>
            <a:tailEnd type="triangle" w="lg" len="lg"/>
          </a:ln>
        </p:spPr>
        <p:txBody>
          <a:bodyPr wrap="none" anchor="ctr"/>
          <a:lstStyle/>
          <a:p>
            <a:endParaRPr lang="en-US" dirty="0"/>
          </a:p>
        </p:txBody>
      </p:sp>
      <p:sp>
        <p:nvSpPr>
          <p:cNvPr id="21" name="Line 10"/>
          <p:cNvSpPr>
            <a:spLocks noChangeShapeType="1"/>
          </p:cNvSpPr>
          <p:nvPr/>
        </p:nvSpPr>
        <p:spPr bwMode="auto">
          <a:xfrm flipH="1">
            <a:off x="1752600" y="4748386"/>
            <a:ext cx="15280" cy="1663080"/>
          </a:xfrm>
          <a:prstGeom prst="line">
            <a:avLst/>
          </a:prstGeom>
          <a:noFill/>
          <a:ln w="12700">
            <a:solidFill>
              <a:srgbClr val="333333"/>
            </a:solidFill>
            <a:round/>
            <a:headEnd/>
            <a:tailEnd type="triangle" w="lg" len="lg"/>
          </a:ln>
        </p:spPr>
        <p:txBody>
          <a:bodyPr wrap="none" anchor="ctr"/>
          <a:lstStyle/>
          <a:p>
            <a:endParaRPr lang="en-US" dirty="0"/>
          </a:p>
        </p:txBody>
      </p:sp>
      <p:sp>
        <p:nvSpPr>
          <p:cNvPr id="22" name="Line 11"/>
          <p:cNvSpPr>
            <a:spLocks noChangeShapeType="1"/>
          </p:cNvSpPr>
          <p:nvPr/>
        </p:nvSpPr>
        <p:spPr bwMode="auto">
          <a:xfrm>
            <a:off x="6232376" y="1940074"/>
            <a:ext cx="1905000" cy="0"/>
          </a:xfrm>
          <a:prstGeom prst="line">
            <a:avLst/>
          </a:prstGeom>
          <a:noFill/>
          <a:ln w="12700">
            <a:solidFill>
              <a:srgbClr val="333333"/>
            </a:solidFill>
            <a:round/>
            <a:headEnd type="none" w="sm" len="sm"/>
            <a:tailEnd type="none" w="sm" len="sm"/>
          </a:ln>
        </p:spPr>
        <p:txBody>
          <a:bodyPr wrap="none" anchor="ctr"/>
          <a:lstStyle/>
          <a:p>
            <a:endParaRPr lang="en-US" dirty="0"/>
          </a:p>
        </p:txBody>
      </p:sp>
      <p:sp>
        <p:nvSpPr>
          <p:cNvPr id="23" name="Line 12"/>
          <p:cNvSpPr>
            <a:spLocks noChangeShapeType="1"/>
          </p:cNvSpPr>
          <p:nvPr/>
        </p:nvSpPr>
        <p:spPr bwMode="auto">
          <a:xfrm>
            <a:off x="7744544" y="2732162"/>
            <a:ext cx="0" cy="360040"/>
          </a:xfrm>
          <a:prstGeom prst="line">
            <a:avLst/>
          </a:prstGeom>
          <a:noFill/>
          <a:ln w="12700">
            <a:solidFill>
              <a:srgbClr val="333333"/>
            </a:solidFill>
            <a:round/>
            <a:headEnd/>
            <a:tailEnd type="triangle" w="lg" len="lg"/>
          </a:ln>
        </p:spPr>
        <p:txBody>
          <a:bodyPr wrap="none" anchor="ctr"/>
          <a:lstStyle/>
          <a:p>
            <a:endParaRPr lang="en-US" dirty="0"/>
          </a:p>
        </p:txBody>
      </p:sp>
      <p:sp>
        <p:nvSpPr>
          <p:cNvPr id="24" name="Line 13"/>
          <p:cNvSpPr>
            <a:spLocks noChangeShapeType="1"/>
          </p:cNvSpPr>
          <p:nvPr/>
        </p:nvSpPr>
        <p:spPr bwMode="auto">
          <a:xfrm flipV="1">
            <a:off x="7756376" y="1940074"/>
            <a:ext cx="0" cy="228600"/>
          </a:xfrm>
          <a:prstGeom prst="line">
            <a:avLst/>
          </a:prstGeom>
          <a:noFill/>
          <a:ln w="12700">
            <a:solidFill>
              <a:srgbClr val="333333"/>
            </a:solidFill>
            <a:round/>
            <a:headEnd type="none" w="sm" len="sm"/>
            <a:tailEnd type="triangle" w="lg" len="lg"/>
          </a:ln>
        </p:spPr>
        <p:txBody>
          <a:bodyPr wrap="none" anchor="ctr"/>
          <a:lstStyle/>
          <a:p>
            <a:endParaRPr lang="en-US" dirty="0"/>
          </a:p>
        </p:txBody>
      </p:sp>
      <p:sp>
        <p:nvSpPr>
          <p:cNvPr id="25" name="Line 15"/>
          <p:cNvSpPr>
            <a:spLocks noChangeShapeType="1"/>
          </p:cNvSpPr>
          <p:nvPr/>
        </p:nvSpPr>
        <p:spPr bwMode="auto">
          <a:xfrm>
            <a:off x="6304384" y="3092202"/>
            <a:ext cx="1828800" cy="0"/>
          </a:xfrm>
          <a:prstGeom prst="line">
            <a:avLst/>
          </a:prstGeom>
          <a:noFill/>
          <a:ln w="12700">
            <a:solidFill>
              <a:srgbClr val="333333"/>
            </a:solidFill>
            <a:round/>
            <a:headEnd type="none" w="sm" len="sm"/>
            <a:tailEnd type="none" w="sm" len="sm"/>
          </a:ln>
        </p:spPr>
        <p:txBody>
          <a:bodyPr wrap="none" anchor="ctr"/>
          <a:lstStyle/>
          <a:p>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996952"/>
            <a:ext cx="7772400" cy="1470025"/>
          </a:xfrm>
        </p:spPr>
        <p:txBody>
          <a:bodyPr>
            <a:noAutofit/>
          </a:bodyPr>
          <a:lstStyle/>
          <a:p>
            <a:r>
              <a:rPr lang="en-US" sz="2800" dirty="0" smtClean="0">
                <a:latin typeface="+mn-lt"/>
              </a:rPr>
              <a:t>Microscopy and its Benefit in Understanding Rubber Reinforcement and Structure-Property Relationships for Development of New Products</a:t>
            </a:r>
            <a:endParaRPr lang="en-US" sz="2800" dirty="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Tree>
    <p:extLst>
      <p:ext uri="{BB962C8B-B14F-4D97-AF65-F5344CB8AC3E}">
        <p14:creationId xmlns="" xmlns:p14="http://schemas.microsoft.com/office/powerpoint/2010/main" val="202566709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188640"/>
            <a:ext cx="6687519" cy="1143000"/>
          </a:xfrm>
        </p:spPr>
        <p:txBody>
          <a:bodyPr>
            <a:normAutofit/>
          </a:bodyPr>
          <a:lstStyle/>
          <a:p>
            <a:r>
              <a:rPr lang="en-US" sz="2800" dirty="0" smtClean="0">
                <a:latin typeface="+mn-lt"/>
              </a:rPr>
              <a:t>First, a Perspective from a Former Manager of the “Physics Laboratory”</a:t>
            </a:r>
            <a:endParaRPr lang="en-US" sz="2800" dirty="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5" name="Content Placeholder 4"/>
          <p:cNvSpPr>
            <a:spLocks noGrp="1"/>
          </p:cNvSpPr>
          <p:nvPr>
            <p:ph idx="1"/>
          </p:nvPr>
        </p:nvSpPr>
        <p:spPr/>
        <p:txBody>
          <a:bodyPr>
            <a:normAutofit lnSpcReduction="10000"/>
          </a:bodyPr>
          <a:lstStyle/>
          <a:p>
            <a:r>
              <a:rPr lang="en-US" sz="2000" dirty="0" smtClean="0"/>
              <a:t>Five Managers in the history of the Microscopy Laboratory</a:t>
            </a:r>
          </a:p>
          <a:p>
            <a:pPr lvl="1"/>
            <a:r>
              <a:rPr lang="en-US" sz="1800" dirty="0" smtClean="0"/>
              <a:t>Bill Ladd (10+ years)</a:t>
            </a:r>
          </a:p>
          <a:p>
            <a:pPr lvl="1"/>
            <a:r>
              <a:rPr lang="en-US" sz="1800" dirty="0" smtClean="0"/>
              <a:t>Bill Hess (</a:t>
            </a:r>
            <a:r>
              <a:rPr lang="en-US" sz="1800" b="1" i="1" dirty="0" smtClean="0"/>
              <a:t>40+ years</a:t>
            </a:r>
            <a:r>
              <a:rPr lang="en-US" sz="1800" dirty="0" smtClean="0"/>
              <a:t>)</a:t>
            </a:r>
          </a:p>
          <a:p>
            <a:pPr lvl="1"/>
            <a:r>
              <a:rPr lang="en-US" sz="1800" dirty="0" smtClean="0"/>
              <a:t>Charles Herd (10+ years)</a:t>
            </a:r>
          </a:p>
          <a:p>
            <a:pPr lvl="1"/>
            <a:r>
              <a:rPr lang="en-US" sz="1800" dirty="0" smtClean="0"/>
              <a:t>Ricky Magee (10+ years)</a:t>
            </a:r>
          </a:p>
          <a:p>
            <a:pPr lvl="1"/>
            <a:r>
              <a:rPr lang="en-US" sz="1800" dirty="0" smtClean="0"/>
              <a:t>Paul Smith (5+ years)</a:t>
            </a:r>
          </a:p>
          <a:p>
            <a:r>
              <a:rPr lang="en-US" sz="2000" dirty="0" smtClean="0"/>
              <a:t>One person, Bill Hess, is the true founder of the Microscopy Laboratory. He made it what it is today.</a:t>
            </a:r>
          </a:p>
          <a:p>
            <a:r>
              <a:rPr lang="en-US" sz="2000" dirty="0" smtClean="0"/>
              <a:t>As my mentor, I am grateful to Bill and my other managers throughout my career, including Alex </a:t>
            </a:r>
            <a:r>
              <a:rPr lang="en-US" sz="2000" dirty="0" err="1" smtClean="0"/>
              <a:t>Dmytraczenko</a:t>
            </a:r>
            <a:r>
              <a:rPr lang="en-US" sz="2000" dirty="0" smtClean="0"/>
              <a:t>, Shelby Hare and all co-workers.</a:t>
            </a:r>
          </a:p>
          <a:p>
            <a:r>
              <a:rPr lang="en-US" sz="2000" dirty="0" smtClean="0"/>
              <a:t>Attributes of Bill Hess </a:t>
            </a:r>
            <a:r>
              <a:rPr lang="en-US" sz="2000" dirty="0"/>
              <a:t>that made </a:t>
            </a:r>
            <a:r>
              <a:rPr lang="en-US" sz="2000" dirty="0" smtClean="0"/>
              <a:t>his contribution so great:</a:t>
            </a:r>
          </a:p>
          <a:p>
            <a:pPr lvl="1"/>
            <a:r>
              <a:rPr lang="en-US" sz="1600" dirty="0" smtClean="0"/>
              <a:t>Innate Curiosity and Innovative thinking</a:t>
            </a:r>
          </a:p>
          <a:p>
            <a:pPr lvl="1"/>
            <a:r>
              <a:rPr lang="en-US" sz="1600" dirty="0" err="1" smtClean="0"/>
              <a:t>Hardwork</a:t>
            </a:r>
            <a:r>
              <a:rPr lang="en-US" sz="1600" dirty="0" smtClean="0"/>
              <a:t>, Drive for answers and building a good team around him</a:t>
            </a:r>
          </a:p>
          <a:p>
            <a:pPr lvl="1"/>
            <a:r>
              <a:rPr lang="en-US" sz="1600" dirty="0" smtClean="0"/>
              <a:t>Child-like enthusiasm with science, microscopy, carbon black and rubber reinforcement</a:t>
            </a:r>
            <a:endParaRPr lang="en-US" sz="1600" dirty="0"/>
          </a:p>
        </p:txBody>
      </p:sp>
    </p:spTree>
    <p:extLst>
      <p:ext uri="{BB962C8B-B14F-4D97-AF65-F5344CB8AC3E}">
        <p14:creationId xmlns="" xmlns:p14="http://schemas.microsoft.com/office/powerpoint/2010/main" val="2882244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500"/>
                                        <p:tgtEl>
                                          <p:spTgt spid="5">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500"/>
                                        <p:tgtEl>
                                          <p:spTgt spid="5">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9" end="9"/>
                                            </p:txEl>
                                          </p:spTgt>
                                        </p:tgtEl>
                                        <p:attrNameLst>
                                          <p:attrName>style.visibility</p:attrName>
                                        </p:attrNameLst>
                                      </p:cBhvr>
                                      <p:to>
                                        <p:strVal val="visible"/>
                                      </p:to>
                                    </p:set>
                                    <p:animEffect transition="in" filter="fade">
                                      <p:cBhvr>
                                        <p:cTn id="20" dur="500"/>
                                        <p:tgtEl>
                                          <p:spTgt spid="5">
                                            <p:txEl>
                                              <p:pRg st="9" end="9"/>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Effect transition="in" filter="fade">
                                      <p:cBhvr>
                                        <p:cTn id="23" dur="500"/>
                                        <p:tgtEl>
                                          <p:spTgt spid="5">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11" end="11"/>
                                            </p:txEl>
                                          </p:spTgt>
                                        </p:tgtEl>
                                        <p:attrNameLst>
                                          <p:attrName>style.visibility</p:attrName>
                                        </p:attrNameLst>
                                      </p:cBhvr>
                                      <p:to>
                                        <p:strVal val="visible"/>
                                      </p:to>
                                    </p:set>
                                    <p:animEffect transition="in" filter="fade">
                                      <p:cBhvr>
                                        <p:cTn id="26"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smtClean="0"/>
              <a:t>Dr. Bill Hess, Honorary Ph.D. October 27</a:t>
            </a:r>
            <a:r>
              <a:rPr lang="en-US" sz="2400" baseline="30000" dirty="0" smtClean="0"/>
              <a:t>th</a:t>
            </a:r>
            <a:r>
              <a:rPr lang="en-US" sz="2400" dirty="0" smtClean="0"/>
              <a:t>, 2000. The “Pope” of Carbon Black</a:t>
            </a:r>
            <a:endParaRPr lang="en-US" sz="2400"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556792"/>
            <a:ext cx="3885842" cy="23762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7704" y="3428999"/>
            <a:ext cx="1962817" cy="23499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2000343" y="5908133"/>
            <a:ext cx="1777538" cy="461665"/>
          </a:xfrm>
          <a:prstGeom prst="rect">
            <a:avLst/>
          </a:prstGeom>
          <a:noFill/>
        </p:spPr>
        <p:txBody>
          <a:bodyPr wrap="none" rtlCol="0">
            <a:spAutoFit/>
          </a:bodyPr>
          <a:lstStyle/>
          <a:p>
            <a:r>
              <a:rPr lang="en-US" sz="1200" dirty="0" smtClean="0"/>
              <a:t>Professor JB </a:t>
            </a:r>
            <a:r>
              <a:rPr lang="en-US" sz="1200" dirty="0" err="1" smtClean="0"/>
              <a:t>Donnet</a:t>
            </a:r>
            <a:r>
              <a:rPr lang="en-US" sz="1200" dirty="0" smtClean="0"/>
              <a:t> (left)</a:t>
            </a:r>
          </a:p>
          <a:p>
            <a:r>
              <a:rPr lang="en-US" sz="1200" dirty="0" smtClean="0"/>
              <a:t>Dr. Bill Hess (right)</a:t>
            </a:r>
            <a:endParaRPr lang="en-US" sz="1200" dirty="0"/>
          </a:p>
        </p:txBody>
      </p:sp>
      <p:pic>
        <p:nvPicPr>
          <p:cNvPr id="512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16016" y="1703513"/>
            <a:ext cx="3598440" cy="42107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1203059" y="6369798"/>
            <a:ext cx="3633239" cy="307777"/>
          </a:xfrm>
          <a:prstGeom prst="rect">
            <a:avLst/>
          </a:prstGeom>
          <a:noFill/>
        </p:spPr>
        <p:txBody>
          <a:bodyPr wrap="none" rtlCol="0">
            <a:spAutoFit/>
          </a:bodyPr>
          <a:lstStyle/>
          <a:p>
            <a:r>
              <a:rPr lang="en-US" sz="1400" dirty="0" err="1" smtClean="0"/>
              <a:t>l’Universite</a:t>
            </a:r>
            <a:r>
              <a:rPr lang="en-US" sz="1400" dirty="0" smtClean="0"/>
              <a:t> de Haute-Alsace, Mulhouse, France</a:t>
            </a:r>
            <a:endParaRPr lang="en-US" sz="1400" dirty="0"/>
          </a:p>
        </p:txBody>
      </p:sp>
    </p:spTree>
    <p:extLst>
      <p:ext uri="{BB962C8B-B14F-4D97-AF65-F5344CB8AC3E}">
        <p14:creationId xmlns="" xmlns:p14="http://schemas.microsoft.com/office/powerpoint/2010/main" val="326040842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7704" y="188640"/>
            <a:ext cx="6912768" cy="1143000"/>
          </a:xfrm>
        </p:spPr>
        <p:txBody>
          <a:bodyPr>
            <a:noAutofit/>
          </a:bodyPr>
          <a:lstStyle/>
          <a:p>
            <a:r>
              <a:rPr lang="en-US" sz="2400" dirty="0" smtClean="0"/>
              <a:t>Beyond Colloidal Tests and Leveraging the Fundamental Properties of Carbon Black for Differentiated Performance</a:t>
            </a:r>
            <a:endParaRPr lang="en-US" sz="2400" dirty="0"/>
          </a:p>
        </p:txBody>
      </p:sp>
      <p:sp>
        <p:nvSpPr>
          <p:cNvPr id="3" name="Content Placeholder 2"/>
          <p:cNvSpPr>
            <a:spLocks noGrp="1"/>
          </p:cNvSpPr>
          <p:nvPr>
            <p:ph idx="1"/>
          </p:nvPr>
        </p:nvSpPr>
        <p:spPr>
          <a:xfrm>
            <a:off x="323528" y="1412776"/>
            <a:ext cx="8640960" cy="576063"/>
          </a:xfrm>
        </p:spPr>
        <p:txBody>
          <a:bodyPr>
            <a:normAutofit fontScale="85000" lnSpcReduction="20000"/>
          </a:bodyPr>
          <a:lstStyle/>
          <a:p>
            <a:pPr algn="ctr">
              <a:buNone/>
            </a:pPr>
            <a:r>
              <a:rPr lang="en-US" sz="2800" b="1" i="1" dirty="0" smtClean="0"/>
              <a:t>“</a:t>
            </a:r>
            <a:r>
              <a:rPr lang="en-US" sz="1800" b="1" i="1" dirty="0" smtClean="0"/>
              <a:t>Classical ASTM Colloidal Tests Measure “Bulk” Properties and Consideration of the Fundamental Properties of Carbon Black Must be Addressed to Achieve Differentiated Performance”</a:t>
            </a:r>
            <a:endParaRPr lang="en-US" sz="4000" b="1" i="1" dirty="0"/>
          </a:p>
        </p:txBody>
      </p:sp>
      <p:sp>
        <p:nvSpPr>
          <p:cNvPr id="5" name="TextBox 4"/>
          <p:cNvSpPr txBox="1"/>
          <p:nvPr/>
        </p:nvSpPr>
        <p:spPr>
          <a:xfrm>
            <a:off x="1475656" y="2132856"/>
            <a:ext cx="6336704" cy="369332"/>
          </a:xfrm>
          <a:prstGeom prst="rect">
            <a:avLst/>
          </a:prstGeom>
          <a:noFill/>
          <a:ln>
            <a:solidFill>
              <a:schemeClr val="accent1"/>
            </a:solidFill>
          </a:ln>
        </p:spPr>
        <p:txBody>
          <a:bodyPr wrap="square" rtlCol="0">
            <a:spAutoFit/>
          </a:bodyPr>
          <a:lstStyle/>
          <a:p>
            <a:r>
              <a:rPr lang="en-US" dirty="0" smtClean="0"/>
              <a:t>Morphology: Particle and Aggregate Size and Shape Distributions </a:t>
            </a:r>
            <a:endParaRPr lang="en-US" dirty="0"/>
          </a:p>
        </p:txBody>
      </p:sp>
      <p:sp>
        <p:nvSpPr>
          <p:cNvPr id="6" name="TextBox 5"/>
          <p:cNvSpPr txBox="1"/>
          <p:nvPr/>
        </p:nvSpPr>
        <p:spPr>
          <a:xfrm>
            <a:off x="388800" y="4446404"/>
            <a:ext cx="3967176" cy="369332"/>
          </a:xfrm>
          <a:prstGeom prst="rect">
            <a:avLst/>
          </a:prstGeom>
          <a:noFill/>
          <a:ln>
            <a:solidFill>
              <a:schemeClr val="accent1"/>
            </a:solidFill>
          </a:ln>
        </p:spPr>
        <p:txBody>
          <a:bodyPr wrap="none" rtlCol="0">
            <a:spAutoFit/>
          </a:bodyPr>
          <a:lstStyle/>
          <a:p>
            <a:r>
              <a:rPr lang="en-US" dirty="0" smtClean="0"/>
              <a:t>Surface Structure and Surface Chemistry</a:t>
            </a:r>
            <a:endParaRPr lang="en-US" dirty="0"/>
          </a:p>
        </p:txBody>
      </p:sp>
      <p:sp>
        <p:nvSpPr>
          <p:cNvPr id="7" name="TextBox 6"/>
          <p:cNvSpPr txBox="1"/>
          <p:nvPr/>
        </p:nvSpPr>
        <p:spPr>
          <a:xfrm>
            <a:off x="5327576" y="4437112"/>
            <a:ext cx="3366563" cy="369332"/>
          </a:xfrm>
          <a:prstGeom prst="rect">
            <a:avLst/>
          </a:prstGeom>
          <a:noFill/>
          <a:ln>
            <a:solidFill>
              <a:schemeClr val="accent1"/>
            </a:solidFill>
          </a:ln>
        </p:spPr>
        <p:txBody>
          <a:bodyPr wrap="none" rtlCol="0">
            <a:spAutoFit/>
          </a:bodyPr>
          <a:lstStyle/>
          <a:p>
            <a:r>
              <a:rPr lang="en-US" dirty="0" err="1" smtClean="0"/>
              <a:t>Microstructural</a:t>
            </a:r>
            <a:r>
              <a:rPr lang="en-US" dirty="0" smtClean="0"/>
              <a:t>  (</a:t>
            </a:r>
            <a:r>
              <a:rPr lang="en-US" dirty="0" err="1" smtClean="0"/>
              <a:t>graphene</a:t>
            </a:r>
            <a:r>
              <a:rPr lang="en-US" dirty="0" smtClean="0"/>
              <a:t> layers)</a:t>
            </a:r>
            <a:endParaRPr lang="en-US" dirty="0"/>
          </a:p>
        </p:txBody>
      </p:sp>
      <p:pic>
        <p:nvPicPr>
          <p:cNvPr id="1026" name="Picture 2" descr="H:\Public\Commercialize Technology\CB-101 Images\Func Groups.bmp"/>
          <p:cNvPicPr>
            <a:picLocks noChangeAspect="1" noChangeArrowheads="1"/>
          </p:cNvPicPr>
          <p:nvPr/>
        </p:nvPicPr>
        <p:blipFill>
          <a:blip r:embed="rId3" cstate="print"/>
          <a:srcRect/>
          <a:stretch>
            <a:fillRect/>
          </a:stretch>
        </p:blipFill>
        <p:spPr bwMode="auto">
          <a:xfrm>
            <a:off x="2339752" y="4878452"/>
            <a:ext cx="2128359" cy="1584176"/>
          </a:xfrm>
          <a:prstGeom prst="rect">
            <a:avLst/>
          </a:prstGeom>
          <a:noFill/>
          <a:ln>
            <a:solidFill>
              <a:schemeClr val="accent1"/>
            </a:solidFill>
          </a:ln>
        </p:spPr>
      </p:pic>
      <p:graphicFrame>
        <p:nvGraphicFramePr>
          <p:cNvPr id="1027" name="Object 3"/>
          <p:cNvGraphicFramePr>
            <a:graphicFrameLocks noChangeAspect="1"/>
          </p:cNvGraphicFramePr>
          <p:nvPr/>
        </p:nvGraphicFramePr>
        <p:xfrm>
          <a:off x="2339752" y="2564904"/>
          <a:ext cx="2112235" cy="1584176"/>
        </p:xfrm>
        <a:graphic>
          <a:graphicData uri="http://schemas.openxmlformats.org/presentationml/2006/ole">
            <p:oleObj spid="_x0000_s4106" name="Bitmap Image" r:id="rId4" imgW="10021311" imgH="7257677" progId="Paint.Picture">
              <p:link updateAutomatic="1"/>
            </p:oleObj>
          </a:graphicData>
        </a:graphic>
      </p:graphicFrame>
      <p:pic>
        <p:nvPicPr>
          <p:cNvPr id="1028" name="Picture 4"/>
          <p:cNvPicPr>
            <a:picLocks noChangeAspect="1" noChangeArrowheads="1"/>
          </p:cNvPicPr>
          <p:nvPr/>
        </p:nvPicPr>
        <p:blipFill>
          <a:blip r:embed="rId5" cstate="print"/>
          <a:srcRect/>
          <a:stretch>
            <a:fillRect/>
          </a:stretch>
        </p:blipFill>
        <p:spPr bwMode="auto">
          <a:xfrm>
            <a:off x="137192" y="4878452"/>
            <a:ext cx="2160240" cy="1584176"/>
          </a:xfrm>
          <a:prstGeom prst="rect">
            <a:avLst/>
          </a:prstGeom>
          <a:noFill/>
          <a:ln>
            <a:solidFill>
              <a:schemeClr val="accent1"/>
            </a:solidFill>
          </a:ln>
        </p:spPr>
      </p:pic>
      <p:pic>
        <p:nvPicPr>
          <p:cNvPr id="1029" name="Picture 5"/>
          <p:cNvPicPr>
            <a:picLocks noChangeAspect="1" noChangeArrowheads="1"/>
          </p:cNvPicPr>
          <p:nvPr/>
        </p:nvPicPr>
        <p:blipFill>
          <a:blip r:embed="rId6" cstate="print"/>
          <a:srcRect/>
          <a:stretch>
            <a:fillRect/>
          </a:stretch>
        </p:blipFill>
        <p:spPr bwMode="auto">
          <a:xfrm>
            <a:off x="4673696" y="4878452"/>
            <a:ext cx="2160240" cy="1584176"/>
          </a:xfrm>
          <a:prstGeom prst="rect">
            <a:avLst/>
          </a:prstGeom>
          <a:noFill/>
          <a:ln>
            <a:solidFill>
              <a:schemeClr val="accent1"/>
            </a:solidFill>
          </a:ln>
        </p:spPr>
      </p:pic>
      <p:pic>
        <p:nvPicPr>
          <p:cNvPr id="1030" name="Picture 6"/>
          <p:cNvPicPr>
            <a:picLocks noChangeArrowheads="1"/>
          </p:cNvPicPr>
          <p:nvPr/>
        </p:nvPicPr>
        <p:blipFill>
          <a:blip r:embed="rId7" cstate="print"/>
          <a:srcRect/>
          <a:stretch>
            <a:fillRect/>
          </a:stretch>
        </p:blipFill>
        <p:spPr bwMode="auto">
          <a:xfrm>
            <a:off x="6905944" y="4878452"/>
            <a:ext cx="2130552" cy="1586939"/>
          </a:xfrm>
          <a:prstGeom prst="rect">
            <a:avLst/>
          </a:prstGeom>
          <a:noFill/>
          <a:ln>
            <a:solidFill>
              <a:schemeClr val="accent1"/>
            </a:solidFill>
          </a:ln>
        </p:spPr>
      </p:pic>
      <p:graphicFrame>
        <p:nvGraphicFramePr>
          <p:cNvPr id="2" name="Object 4"/>
          <p:cNvGraphicFramePr>
            <a:graphicFrameLocks/>
          </p:cNvGraphicFramePr>
          <p:nvPr/>
        </p:nvGraphicFramePr>
        <p:xfrm>
          <a:off x="4692873" y="2565400"/>
          <a:ext cx="2111375" cy="1590675"/>
        </p:xfrm>
        <a:graphic>
          <a:graphicData uri="http://schemas.openxmlformats.org/presentationml/2006/ole">
            <p:oleObj spid="_x0000_s4107" name="Bitmap Image" r:id="rId8" imgW="6582197" imgH="5400482" progId="Paint.Picture">
              <p:link updateAutomatic="1"/>
            </p:oleObj>
          </a:graphicData>
        </a:graphic>
      </p:graphicFrame>
    </p:spTree>
    <p:extLst>
      <p:ext uri="{BB962C8B-B14F-4D97-AF65-F5344CB8AC3E}">
        <p14:creationId xmlns="" xmlns:p14="http://schemas.microsoft.com/office/powerpoint/2010/main" val="412118085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116632"/>
            <a:ext cx="6696744" cy="1143000"/>
          </a:xfrm>
        </p:spPr>
        <p:txBody>
          <a:bodyPr>
            <a:noAutofit/>
          </a:bodyPr>
          <a:lstStyle/>
          <a:p>
            <a:r>
              <a:rPr lang="en-US" sz="2800" dirty="0" smtClean="0">
                <a:latin typeface="+mn-lt"/>
              </a:rPr>
              <a:t>Microscopy and its Contribution in Moving Carbon Black Technology Forward</a:t>
            </a:r>
            <a:endParaRPr lang="en-US" sz="2800" dirty="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5" name="Content Placeholder 4"/>
          <p:cNvSpPr>
            <a:spLocks noGrp="1"/>
          </p:cNvSpPr>
          <p:nvPr>
            <p:ph idx="1"/>
          </p:nvPr>
        </p:nvSpPr>
        <p:spPr/>
        <p:txBody>
          <a:bodyPr>
            <a:normAutofit/>
          </a:bodyPr>
          <a:lstStyle/>
          <a:p>
            <a:r>
              <a:rPr lang="en-US" sz="2000" dirty="0" smtClean="0"/>
              <a:t>Laboratory data is used for iterative feedback in New Product Development.</a:t>
            </a:r>
          </a:p>
          <a:p>
            <a:r>
              <a:rPr lang="en-US" sz="2000" dirty="0" smtClean="0"/>
              <a:t>Microscopy has played a key role in understanding the fundamental properties of carbon black and how it manifests itself in rubber, plastics, and inks and coatings.</a:t>
            </a:r>
          </a:p>
          <a:p>
            <a:r>
              <a:rPr lang="en-US" sz="2000" i="1" dirty="0" smtClean="0"/>
              <a:t>Microscopy and Surface Analysis play a key role in understanding today’s carbon black for the new products of tomorrow.</a:t>
            </a:r>
            <a:endParaRPr lang="en-US" sz="2000" i="1" dirty="0"/>
          </a:p>
          <a:p>
            <a:pPr marL="0" indent="0">
              <a:buNone/>
            </a:pPr>
            <a:endParaRPr lang="en-US" sz="2400" dirty="0"/>
          </a:p>
        </p:txBody>
      </p:sp>
      <p:sp>
        <p:nvSpPr>
          <p:cNvPr id="6" name="TextBox 5"/>
          <p:cNvSpPr txBox="1"/>
          <p:nvPr/>
        </p:nvSpPr>
        <p:spPr>
          <a:xfrm>
            <a:off x="708939" y="4005064"/>
            <a:ext cx="1512168" cy="830997"/>
          </a:xfrm>
          <a:prstGeom prst="rect">
            <a:avLst/>
          </a:prstGeom>
          <a:noFill/>
          <a:ln>
            <a:solidFill>
              <a:schemeClr val="accent1"/>
            </a:solidFill>
          </a:ln>
        </p:spPr>
        <p:txBody>
          <a:bodyPr wrap="square" rtlCol="0">
            <a:spAutoFit/>
          </a:bodyPr>
          <a:lstStyle/>
          <a:p>
            <a:pPr algn="ctr"/>
            <a:r>
              <a:rPr lang="en-US" sz="1200" dirty="0" smtClean="0"/>
              <a:t>Baseline Current Carbon Black Technology: ASD, PSD, Surface Activity</a:t>
            </a:r>
            <a:endParaRPr lang="en-US" sz="1200" dirty="0"/>
          </a:p>
        </p:txBody>
      </p:sp>
      <p:sp>
        <p:nvSpPr>
          <p:cNvPr id="7" name="TextBox 6"/>
          <p:cNvSpPr txBox="1"/>
          <p:nvPr/>
        </p:nvSpPr>
        <p:spPr>
          <a:xfrm>
            <a:off x="3038833" y="4116444"/>
            <a:ext cx="1224136" cy="646331"/>
          </a:xfrm>
          <a:prstGeom prst="rect">
            <a:avLst/>
          </a:prstGeom>
          <a:noFill/>
          <a:ln>
            <a:solidFill>
              <a:schemeClr val="accent1"/>
            </a:solidFill>
          </a:ln>
        </p:spPr>
        <p:txBody>
          <a:bodyPr wrap="square" rtlCol="0">
            <a:spAutoFit/>
          </a:bodyPr>
          <a:lstStyle/>
          <a:p>
            <a:pPr algn="ctr"/>
            <a:r>
              <a:rPr lang="en-US" sz="1200" dirty="0" smtClean="0"/>
              <a:t>Baseline Current In-Rubber Performance</a:t>
            </a:r>
            <a:endParaRPr lang="en-US" sz="1200" dirty="0"/>
          </a:p>
        </p:txBody>
      </p:sp>
      <p:sp>
        <p:nvSpPr>
          <p:cNvPr id="8" name="TextBox 7"/>
          <p:cNvSpPr txBox="1"/>
          <p:nvPr/>
        </p:nvSpPr>
        <p:spPr>
          <a:xfrm>
            <a:off x="5148064" y="4116444"/>
            <a:ext cx="1224136" cy="646331"/>
          </a:xfrm>
          <a:prstGeom prst="rect">
            <a:avLst/>
          </a:prstGeom>
          <a:noFill/>
          <a:ln>
            <a:solidFill>
              <a:schemeClr val="accent1"/>
            </a:solidFill>
          </a:ln>
        </p:spPr>
        <p:txBody>
          <a:bodyPr wrap="square" rtlCol="0">
            <a:spAutoFit/>
          </a:bodyPr>
          <a:lstStyle/>
          <a:p>
            <a:pPr algn="ctr"/>
            <a:r>
              <a:rPr lang="en-US" sz="1200" dirty="0" smtClean="0"/>
              <a:t>Ideation and Produce New Carbon Black</a:t>
            </a:r>
            <a:endParaRPr lang="en-US" sz="1200" dirty="0"/>
          </a:p>
        </p:txBody>
      </p:sp>
      <p:sp>
        <p:nvSpPr>
          <p:cNvPr id="9" name="TextBox 8"/>
          <p:cNvSpPr txBox="1"/>
          <p:nvPr/>
        </p:nvSpPr>
        <p:spPr>
          <a:xfrm>
            <a:off x="7308304" y="4116444"/>
            <a:ext cx="1224136" cy="646331"/>
          </a:xfrm>
          <a:prstGeom prst="rect">
            <a:avLst/>
          </a:prstGeom>
          <a:noFill/>
          <a:ln>
            <a:solidFill>
              <a:schemeClr val="accent1"/>
            </a:solidFill>
          </a:ln>
        </p:spPr>
        <p:txBody>
          <a:bodyPr wrap="square" rtlCol="0">
            <a:spAutoFit/>
          </a:bodyPr>
          <a:lstStyle/>
          <a:p>
            <a:pPr algn="ctr"/>
            <a:r>
              <a:rPr lang="en-US" sz="1200" dirty="0" smtClean="0"/>
              <a:t>Characterize and Evaluate In-Rubber</a:t>
            </a:r>
            <a:endParaRPr lang="en-US" sz="1200" dirty="0"/>
          </a:p>
        </p:txBody>
      </p:sp>
      <p:sp>
        <p:nvSpPr>
          <p:cNvPr id="10" name="Right Arrow 9"/>
          <p:cNvSpPr/>
          <p:nvPr/>
        </p:nvSpPr>
        <p:spPr>
          <a:xfrm>
            <a:off x="2365123" y="4312551"/>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427984" y="4312551"/>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579678" y="4308911"/>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rved Down Arrow 13"/>
          <p:cNvSpPr/>
          <p:nvPr/>
        </p:nvSpPr>
        <p:spPr>
          <a:xfrm rot="10800000">
            <a:off x="5533742" y="4836061"/>
            <a:ext cx="2386630" cy="7920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8" descr="C:\Users\cherd.CCC\AppData\Local\Microsoft\Windows\Temporary Internet Files\Content.IE5\YE3E4X87\MC900024477[1].wmf"/>
          <p:cNvPicPr>
            <a:picLocks noChangeAspect="1" noChangeArrowheads="1"/>
          </p:cNvPicPr>
          <p:nvPr/>
        </p:nvPicPr>
        <p:blipFill>
          <a:blip r:embed="rId3" cstate="print"/>
          <a:srcRect/>
          <a:stretch>
            <a:fillRect/>
          </a:stretch>
        </p:blipFill>
        <p:spPr bwMode="auto">
          <a:xfrm>
            <a:off x="179512" y="5445224"/>
            <a:ext cx="1185740" cy="1296144"/>
          </a:xfrm>
          <a:prstGeom prst="rect">
            <a:avLst/>
          </a:prstGeom>
          <a:noFill/>
        </p:spPr>
      </p:pic>
      <p:pic>
        <p:nvPicPr>
          <p:cNvPr id="15" name="Picture 7" descr="C:\Users\cherd.CCC\AppData\Local\Microsoft\Windows\Temporary Internet Files\Content.IE5\A04CS1J0\MC900438067[1].png"/>
          <p:cNvPicPr>
            <a:picLocks noChangeAspect="1" noChangeArrowheads="1"/>
          </p:cNvPicPr>
          <p:nvPr/>
        </p:nvPicPr>
        <p:blipFill>
          <a:blip r:embed="rId4" cstate="print"/>
          <a:srcRect/>
          <a:stretch>
            <a:fillRect/>
          </a:stretch>
        </p:blipFill>
        <p:spPr bwMode="auto">
          <a:xfrm>
            <a:off x="523716" y="5686753"/>
            <a:ext cx="776333" cy="776333"/>
          </a:xfrm>
          <a:prstGeom prst="rect">
            <a:avLst/>
          </a:prstGeom>
          <a:noFill/>
        </p:spPr>
      </p:pic>
      <p:sp>
        <p:nvSpPr>
          <p:cNvPr id="3" name="TextBox 2"/>
          <p:cNvSpPr txBox="1"/>
          <p:nvPr/>
        </p:nvSpPr>
        <p:spPr>
          <a:xfrm>
            <a:off x="1382537" y="5739311"/>
            <a:ext cx="1696880" cy="738664"/>
          </a:xfrm>
          <a:prstGeom prst="rect">
            <a:avLst/>
          </a:prstGeom>
          <a:noFill/>
        </p:spPr>
        <p:txBody>
          <a:bodyPr wrap="square" rtlCol="0">
            <a:spAutoFit/>
          </a:bodyPr>
          <a:lstStyle/>
          <a:p>
            <a:pPr algn="ctr"/>
            <a:r>
              <a:rPr lang="en-US" sz="1400" dirty="0" smtClean="0"/>
              <a:t>RCB Technology and Product Development</a:t>
            </a:r>
            <a:endParaRPr lang="en-US" sz="1400" dirty="0"/>
          </a:p>
        </p:txBody>
      </p:sp>
    </p:spTree>
    <p:extLst>
      <p:ext uri="{BB962C8B-B14F-4D97-AF65-F5344CB8AC3E}">
        <p14:creationId xmlns="" xmlns:p14="http://schemas.microsoft.com/office/powerpoint/2010/main" val="375597531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116632"/>
            <a:ext cx="6696744" cy="1143000"/>
          </a:xfrm>
        </p:spPr>
        <p:txBody>
          <a:bodyPr>
            <a:noAutofit/>
          </a:bodyPr>
          <a:lstStyle/>
          <a:p>
            <a:r>
              <a:rPr lang="en-US" sz="2800" dirty="0" smtClean="0">
                <a:latin typeface="+mn-lt"/>
              </a:rPr>
              <a:t>Microscopy and its Contribution in Moving Carbon Black Technology Forward</a:t>
            </a:r>
            <a:endParaRPr lang="en-US" sz="2800" dirty="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5" name="Content Placeholder 4"/>
          <p:cNvSpPr>
            <a:spLocks noGrp="1"/>
          </p:cNvSpPr>
          <p:nvPr>
            <p:ph idx="1"/>
          </p:nvPr>
        </p:nvSpPr>
        <p:spPr/>
        <p:txBody>
          <a:bodyPr>
            <a:normAutofit/>
          </a:bodyPr>
          <a:lstStyle/>
          <a:p>
            <a:r>
              <a:rPr lang="en-US" sz="2000" dirty="0" smtClean="0"/>
              <a:t>Surface-Modified Carbon-Black Polymer Phase Distribution and Carbon Black Networking.</a:t>
            </a:r>
          </a:p>
          <a:p>
            <a:r>
              <a:rPr lang="en-US" sz="2000" dirty="0" smtClean="0"/>
              <a:t>Carbon Black Aggregate Size and Shape Distribution for Reduced CB Networking.</a:t>
            </a:r>
          </a:p>
          <a:p>
            <a:r>
              <a:rPr lang="en-US" sz="2000" dirty="0" smtClean="0"/>
              <a:t>Tomographic Reconstruction for Carbon Black Volume Determination and Optimized Aggregate Mass Distribution and Inter-aggregate Spacing in a Rubber Compound (volume).</a:t>
            </a:r>
          </a:p>
          <a:p>
            <a:r>
              <a:rPr lang="en-US" sz="2000" i="1" dirty="0" smtClean="0"/>
              <a:t>All studies geared toward Development of </a:t>
            </a:r>
            <a:r>
              <a:rPr lang="en-US" sz="2000" i="1" dirty="0"/>
              <a:t>Low Rolling Resistance Tires for Improved Fuel Economy and Sustainability</a:t>
            </a:r>
          </a:p>
          <a:p>
            <a:endParaRPr lang="en-US" sz="2400" dirty="0"/>
          </a:p>
        </p:txBody>
      </p:sp>
      <p:pic>
        <p:nvPicPr>
          <p:cNvPr id="8" name="Picture 8" descr="C:\Users\cherd.CCC\AppData\Local\Microsoft\Windows\Temporary Internet Files\Content.IE5\YE3E4X87\MC900024477[1].wmf"/>
          <p:cNvPicPr>
            <a:picLocks noChangeAspect="1" noChangeArrowheads="1"/>
          </p:cNvPicPr>
          <p:nvPr/>
        </p:nvPicPr>
        <p:blipFill>
          <a:blip r:embed="rId3" cstate="print"/>
          <a:srcRect/>
          <a:stretch>
            <a:fillRect/>
          </a:stretch>
        </p:blipFill>
        <p:spPr bwMode="auto">
          <a:xfrm>
            <a:off x="179512" y="5445224"/>
            <a:ext cx="1185740" cy="1296144"/>
          </a:xfrm>
          <a:prstGeom prst="rect">
            <a:avLst/>
          </a:prstGeom>
          <a:noFill/>
        </p:spPr>
      </p:pic>
      <p:pic>
        <p:nvPicPr>
          <p:cNvPr id="9" name="Picture 7" descr="C:\Users\cherd.CCC\AppData\Local\Microsoft\Windows\Temporary Internet Files\Content.IE5\A04CS1J0\MC900438067[1].png"/>
          <p:cNvPicPr>
            <a:picLocks noChangeAspect="1" noChangeArrowheads="1"/>
          </p:cNvPicPr>
          <p:nvPr/>
        </p:nvPicPr>
        <p:blipFill>
          <a:blip r:embed="rId4" cstate="print"/>
          <a:srcRect/>
          <a:stretch>
            <a:fillRect/>
          </a:stretch>
        </p:blipFill>
        <p:spPr bwMode="auto">
          <a:xfrm>
            <a:off x="523716" y="5686753"/>
            <a:ext cx="776333" cy="776333"/>
          </a:xfrm>
          <a:prstGeom prst="rect">
            <a:avLst/>
          </a:prstGeom>
          <a:noFill/>
        </p:spPr>
      </p:pic>
      <p:sp>
        <p:nvSpPr>
          <p:cNvPr id="10" name="TextBox 9"/>
          <p:cNvSpPr txBox="1"/>
          <p:nvPr/>
        </p:nvSpPr>
        <p:spPr>
          <a:xfrm>
            <a:off x="1382537" y="5739311"/>
            <a:ext cx="1696880" cy="738664"/>
          </a:xfrm>
          <a:prstGeom prst="rect">
            <a:avLst/>
          </a:prstGeom>
          <a:noFill/>
        </p:spPr>
        <p:txBody>
          <a:bodyPr wrap="square" rtlCol="0">
            <a:spAutoFit/>
          </a:bodyPr>
          <a:lstStyle/>
          <a:p>
            <a:pPr algn="ctr"/>
            <a:r>
              <a:rPr lang="en-US" sz="1400" dirty="0" smtClean="0"/>
              <a:t>RCB Technology and Product Development</a:t>
            </a:r>
            <a:endParaRPr lang="en-US" sz="1400" dirty="0"/>
          </a:p>
        </p:txBody>
      </p:sp>
    </p:spTree>
    <p:extLst>
      <p:ext uri="{BB962C8B-B14F-4D97-AF65-F5344CB8AC3E}">
        <p14:creationId xmlns="" xmlns:p14="http://schemas.microsoft.com/office/powerpoint/2010/main" val="346334287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3212976"/>
            <a:ext cx="7772400" cy="1470025"/>
          </a:xfrm>
        </p:spPr>
        <p:txBody>
          <a:bodyPr>
            <a:normAutofit fontScale="90000"/>
          </a:bodyPr>
          <a:lstStyle/>
          <a:p>
            <a:r>
              <a:rPr lang="en-US" dirty="0"/>
              <a:t>Surface-Modified </a:t>
            </a:r>
            <a:r>
              <a:rPr lang="en-US" dirty="0" smtClean="0"/>
              <a:t>Carbon-Black </a:t>
            </a:r>
            <a:r>
              <a:rPr lang="en-US" dirty="0"/>
              <a:t>Polymer Phase Distribution and Carbon Black </a:t>
            </a:r>
            <a:r>
              <a:rPr lang="en-US" dirty="0" smtClean="0"/>
              <a:t>Networking</a:t>
            </a:r>
            <a:r>
              <a:rPr lang="en-US" dirty="0"/>
              <a:t/>
            </a:r>
            <a:br>
              <a:rPr lang="en-US" dirty="0"/>
            </a:br>
            <a:endParaRPr lang="en-US" dirty="0"/>
          </a:p>
        </p:txBody>
      </p:sp>
    </p:spTree>
    <p:extLst>
      <p:ext uri="{BB962C8B-B14F-4D97-AF65-F5344CB8AC3E}">
        <p14:creationId xmlns="" xmlns:p14="http://schemas.microsoft.com/office/powerpoint/2010/main" val="82947651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054000" y="332656"/>
            <a:ext cx="6555249" cy="898525"/>
          </a:xfrm>
        </p:spPr>
        <p:txBody>
          <a:bodyPr>
            <a:normAutofit/>
          </a:bodyPr>
          <a:lstStyle/>
          <a:p>
            <a:r>
              <a:rPr lang="en-US" sz="2800" dirty="0" smtClean="0">
                <a:latin typeface="+mj-lt"/>
              </a:rPr>
              <a:t>Summary of </a:t>
            </a:r>
            <a:r>
              <a:rPr lang="en-US" sz="2800" dirty="0" smtClean="0"/>
              <a:t>Breakthrough Technology</a:t>
            </a:r>
            <a:endParaRPr lang="en-US" sz="2800" dirty="0" smtClean="0">
              <a:latin typeface="+mj-lt"/>
            </a:endParaRPr>
          </a:p>
        </p:txBody>
      </p:sp>
      <p:sp>
        <p:nvSpPr>
          <p:cNvPr id="35845" name="Line 3"/>
          <p:cNvSpPr>
            <a:spLocks noChangeShapeType="1"/>
          </p:cNvSpPr>
          <p:nvPr/>
        </p:nvSpPr>
        <p:spPr bwMode="auto">
          <a:xfrm flipH="1">
            <a:off x="1488058" y="3514854"/>
            <a:ext cx="690563" cy="13604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46" name="Line 4"/>
          <p:cNvSpPr>
            <a:spLocks noChangeShapeType="1"/>
          </p:cNvSpPr>
          <p:nvPr/>
        </p:nvSpPr>
        <p:spPr bwMode="auto">
          <a:xfrm>
            <a:off x="2162746" y="3521204"/>
            <a:ext cx="738187" cy="1362075"/>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47" name="Line 5"/>
          <p:cNvSpPr>
            <a:spLocks noChangeShapeType="1"/>
          </p:cNvSpPr>
          <p:nvPr/>
        </p:nvSpPr>
        <p:spPr bwMode="auto">
          <a:xfrm>
            <a:off x="1499171" y="4877891"/>
            <a:ext cx="1382712"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48" name="Text Box 6"/>
          <p:cNvSpPr txBox="1">
            <a:spLocks noChangeArrowheads="1"/>
          </p:cNvSpPr>
          <p:nvPr/>
        </p:nvSpPr>
        <p:spPr bwMode="auto">
          <a:xfrm>
            <a:off x="1612676" y="2560767"/>
            <a:ext cx="441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r>
              <a:rPr lang="en-US" sz="1400" dirty="0"/>
              <a:t>RR</a:t>
            </a:r>
          </a:p>
        </p:txBody>
      </p:sp>
      <p:sp>
        <p:nvSpPr>
          <p:cNvPr id="35849" name="Text Box 7"/>
          <p:cNvSpPr txBox="1">
            <a:spLocks noChangeArrowheads="1"/>
          </p:cNvSpPr>
          <p:nvPr/>
        </p:nvSpPr>
        <p:spPr bwMode="auto">
          <a:xfrm>
            <a:off x="336303" y="5046792"/>
            <a:ext cx="12573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r>
              <a:rPr lang="en-US" sz="1400" dirty="0"/>
              <a:t>Wet Traction</a:t>
            </a:r>
          </a:p>
        </p:txBody>
      </p:sp>
      <p:sp>
        <p:nvSpPr>
          <p:cNvPr id="35850" name="Text Box 8"/>
          <p:cNvSpPr txBox="1">
            <a:spLocks noChangeArrowheads="1"/>
          </p:cNvSpPr>
          <p:nvPr/>
        </p:nvSpPr>
        <p:spPr bwMode="auto">
          <a:xfrm>
            <a:off x="2662237" y="4877891"/>
            <a:ext cx="10715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r>
              <a:rPr lang="en-US" sz="1400" dirty="0" err="1"/>
              <a:t>Treadwear</a:t>
            </a:r>
            <a:endParaRPr lang="en-US" sz="1400" dirty="0"/>
          </a:p>
        </p:txBody>
      </p:sp>
      <p:sp>
        <p:nvSpPr>
          <p:cNvPr id="35851" name="Line 9"/>
          <p:cNvSpPr>
            <a:spLocks noChangeShapeType="1"/>
          </p:cNvSpPr>
          <p:nvPr/>
        </p:nvSpPr>
        <p:spPr bwMode="auto">
          <a:xfrm>
            <a:off x="3251771" y="3810129"/>
            <a:ext cx="8255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52" name="Text Box 10"/>
          <p:cNvSpPr txBox="1">
            <a:spLocks noChangeArrowheads="1"/>
          </p:cNvSpPr>
          <p:nvPr/>
        </p:nvSpPr>
        <p:spPr bwMode="auto">
          <a:xfrm>
            <a:off x="4264596" y="3632329"/>
            <a:ext cx="12017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r>
              <a:rPr lang="en-US" sz="1400"/>
              <a:t>N234/ SSBR</a:t>
            </a:r>
          </a:p>
        </p:txBody>
      </p:sp>
      <p:sp>
        <p:nvSpPr>
          <p:cNvPr id="35853" name="Line 11"/>
          <p:cNvSpPr>
            <a:spLocks noChangeShapeType="1"/>
          </p:cNvSpPr>
          <p:nvPr/>
        </p:nvSpPr>
        <p:spPr bwMode="auto">
          <a:xfrm>
            <a:off x="3226371" y="4129217"/>
            <a:ext cx="825500" cy="0"/>
          </a:xfrm>
          <a:prstGeom prst="line">
            <a:avLst/>
          </a:prstGeom>
          <a:noFill/>
          <a:ln w="28575">
            <a:solidFill>
              <a:srgbClr val="0080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54" name="Text Box 12"/>
          <p:cNvSpPr txBox="1">
            <a:spLocks noChangeArrowheads="1"/>
          </p:cNvSpPr>
          <p:nvPr/>
        </p:nvSpPr>
        <p:spPr bwMode="auto">
          <a:xfrm>
            <a:off x="4269358" y="3932192"/>
            <a:ext cx="11922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r>
              <a:rPr lang="en-US" sz="1400" dirty="0">
                <a:solidFill>
                  <a:srgbClr val="009900"/>
                </a:solidFill>
              </a:rPr>
              <a:t>Silica/SSBR</a:t>
            </a:r>
          </a:p>
        </p:txBody>
      </p:sp>
      <p:sp>
        <p:nvSpPr>
          <p:cNvPr id="35855" name="Line 13"/>
          <p:cNvSpPr>
            <a:spLocks noChangeShapeType="1"/>
          </p:cNvSpPr>
          <p:nvPr/>
        </p:nvSpPr>
        <p:spPr bwMode="auto">
          <a:xfrm flipH="1">
            <a:off x="1219200" y="4805492"/>
            <a:ext cx="1596008" cy="260350"/>
          </a:xfrm>
          <a:prstGeom prst="line">
            <a:avLst/>
          </a:prstGeom>
          <a:noFill/>
          <a:ln w="28575">
            <a:solidFill>
              <a:srgbClr val="0080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56" name="Line 14"/>
          <p:cNvSpPr>
            <a:spLocks noChangeShapeType="1"/>
          </p:cNvSpPr>
          <p:nvPr/>
        </p:nvSpPr>
        <p:spPr bwMode="auto">
          <a:xfrm flipH="1" flipV="1">
            <a:off x="2167508" y="2835404"/>
            <a:ext cx="647700" cy="1984375"/>
          </a:xfrm>
          <a:prstGeom prst="line">
            <a:avLst/>
          </a:prstGeom>
          <a:noFill/>
          <a:ln w="28575">
            <a:solidFill>
              <a:srgbClr val="0099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57" name="Line 15"/>
          <p:cNvSpPr>
            <a:spLocks noChangeShapeType="1"/>
          </p:cNvSpPr>
          <p:nvPr/>
        </p:nvSpPr>
        <p:spPr bwMode="auto">
          <a:xfrm flipH="1">
            <a:off x="1219200" y="2798892"/>
            <a:ext cx="948308" cy="2286626"/>
          </a:xfrm>
          <a:prstGeom prst="line">
            <a:avLst/>
          </a:prstGeom>
          <a:noFill/>
          <a:ln w="28575">
            <a:solidFill>
              <a:srgbClr val="0099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58" name="Line 16"/>
          <p:cNvSpPr>
            <a:spLocks noChangeShapeType="1"/>
          </p:cNvSpPr>
          <p:nvPr/>
        </p:nvSpPr>
        <p:spPr bwMode="auto">
          <a:xfrm flipH="1" flipV="1">
            <a:off x="2167508" y="2968754"/>
            <a:ext cx="6350" cy="579438"/>
          </a:xfrm>
          <a:prstGeom prst="line">
            <a:avLst/>
          </a:prstGeom>
          <a:noFill/>
          <a:ln w="28575">
            <a:solidFill>
              <a:srgbClr val="0099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a:p>
        </p:txBody>
      </p:sp>
      <p:sp>
        <p:nvSpPr>
          <p:cNvPr id="35859" name="Line 17"/>
          <p:cNvSpPr>
            <a:spLocks noChangeShapeType="1"/>
          </p:cNvSpPr>
          <p:nvPr/>
        </p:nvSpPr>
        <p:spPr bwMode="auto">
          <a:xfrm flipH="1">
            <a:off x="1273356" y="4862016"/>
            <a:ext cx="229678" cy="168275"/>
          </a:xfrm>
          <a:prstGeom prst="line">
            <a:avLst/>
          </a:prstGeom>
          <a:noFill/>
          <a:ln w="28575">
            <a:solidFill>
              <a:srgbClr val="0099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a:p>
        </p:txBody>
      </p:sp>
      <p:sp>
        <p:nvSpPr>
          <p:cNvPr id="35860" name="Rectangle 19"/>
          <p:cNvSpPr>
            <a:spLocks noChangeArrowheads="1"/>
          </p:cNvSpPr>
          <p:nvPr/>
        </p:nvSpPr>
        <p:spPr bwMode="auto">
          <a:xfrm>
            <a:off x="5925121" y="3533904"/>
            <a:ext cx="1327150" cy="1338263"/>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sz="1400"/>
          </a:p>
        </p:txBody>
      </p:sp>
      <p:sp>
        <p:nvSpPr>
          <p:cNvPr id="35861" name="Line 20"/>
          <p:cNvSpPr>
            <a:spLocks noChangeShapeType="1"/>
          </p:cNvSpPr>
          <p:nvPr/>
        </p:nvSpPr>
        <p:spPr bwMode="auto">
          <a:xfrm flipH="1" flipV="1">
            <a:off x="5547296" y="2965579"/>
            <a:ext cx="1404937" cy="881063"/>
          </a:xfrm>
          <a:prstGeom prst="line">
            <a:avLst/>
          </a:prstGeom>
          <a:noFill/>
          <a:ln w="28575">
            <a:solidFill>
              <a:srgbClr val="0099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62" name="Line 21"/>
          <p:cNvSpPr>
            <a:spLocks noChangeShapeType="1"/>
          </p:cNvSpPr>
          <p:nvPr/>
        </p:nvSpPr>
        <p:spPr bwMode="auto">
          <a:xfrm>
            <a:off x="6941121" y="3846642"/>
            <a:ext cx="233362" cy="958850"/>
          </a:xfrm>
          <a:prstGeom prst="line">
            <a:avLst/>
          </a:prstGeom>
          <a:noFill/>
          <a:ln w="28575">
            <a:solidFill>
              <a:srgbClr val="0099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63" name="Line 22"/>
          <p:cNvSpPr>
            <a:spLocks noChangeShapeType="1"/>
          </p:cNvSpPr>
          <p:nvPr/>
        </p:nvSpPr>
        <p:spPr bwMode="auto">
          <a:xfrm flipH="1">
            <a:off x="5569521" y="4797554"/>
            <a:ext cx="1604962" cy="268288"/>
          </a:xfrm>
          <a:prstGeom prst="line">
            <a:avLst/>
          </a:prstGeom>
          <a:noFill/>
          <a:ln w="28575">
            <a:solidFill>
              <a:srgbClr val="0099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64" name="Line 23"/>
          <p:cNvSpPr>
            <a:spLocks noChangeShapeType="1"/>
          </p:cNvSpPr>
          <p:nvPr/>
        </p:nvSpPr>
        <p:spPr bwMode="auto">
          <a:xfrm flipH="1" flipV="1">
            <a:off x="5547296" y="2968754"/>
            <a:ext cx="44450" cy="2097088"/>
          </a:xfrm>
          <a:prstGeom prst="line">
            <a:avLst/>
          </a:prstGeom>
          <a:noFill/>
          <a:ln w="28575">
            <a:solidFill>
              <a:srgbClr val="0099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65" name="Text Box 24"/>
          <p:cNvSpPr txBox="1">
            <a:spLocks noChangeArrowheads="1"/>
          </p:cNvSpPr>
          <p:nvPr/>
        </p:nvSpPr>
        <p:spPr bwMode="auto">
          <a:xfrm>
            <a:off x="7162800" y="4877891"/>
            <a:ext cx="10715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r>
              <a:rPr lang="en-US" sz="1400" dirty="0" err="1"/>
              <a:t>Treadwear</a:t>
            </a:r>
            <a:endParaRPr lang="en-US" sz="1400" dirty="0"/>
          </a:p>
        </p:txBody>
      </p:sp>
      <p:sp>
        <p:nvSpPr>
          <p:cNvPr id="35866" name="Text Box 25"/>
          <p:cNvSpPr txBox="1">
            <a:spLocks noChangeArrowheads="1"/>
          </p:cNvSpPr>
          <p:nvPr/>
        </p:nvSpPr>
        <p:spPr bwMode="auto">
          <a:xfrm>
            <a:off x="4558283" y="5046792"/>
            <a:ext cx="12573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r>
              <a:rPr lang="en-US" sz="1400" dirty="0"/>
              <a:t>Wet Traction</a:t>
            </a:r>
          </a:p>
        </p:txBody>
      </p:sp>
      <p:sp>
        <p:nvSpPr>
          <p:cNvPr id="35867" name="Text Box 26"/>
          <p:cNvSpPr txBox="1">
            <a:spLocks noChangeArrowheads="1"/>
          </p:cNvSpPr>
          <p:nvPr/>
        </p:nvSpPr>
        <p:spPr bwMode="auto">
          <a:xfrm>
            <a:off x="5185346" y="2560767"/>
            <a:ext cx="4413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r>
              <a:rPr lang="en-US" sz="1400"/>
              <a:t>RR</a:t>
            </a:r>
          </a:p>
        </p:txBody>
      </p:sp>
      <p:sp>
        <p:nvSpPr>
          <p:cNvPr id="35868" name="Line 27"/>
          <p:cNvSpPr>
            <a:spLocks noChangeShapeType="1"/>
          </p:cNvSpPr>
          <p:nvPr/>
        </p:nvSpPr>
        <p:spPr bwMode="auto">
          <a:xfrm flipH="1" flipV="1">
            <a:off x="5636196" y="3121154"/>
            <a:ext cx="288925" cy="401638"/>
          </a:xfrm>
          <a:prstGeom prst="line">
            <a:avLst/>
          </a:prstGeom>
          <a:noFill/>
          <a:ln w="28575">
            <a:solidFill>
              <a:srgbClr val="0099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a:p>
        </p:txBody>
      </p:sp>
      <p:sp>
        <p:nvSpPr>
          <p:cNvPr id="35869" name="Line 28"/>
          <p:cNvSpPr>
            <a:spLocks noChangeShapeType="1"/>
          </p:cNvSpPr>
          <p:nvPr/>
        </p:nvSpPr>
        <p:spPr bwMode="auto">
          <a:xfrm flipH="1">
            <a:off x="5680646" y="4872167"/>
            <a:ext cx="244475" cy="122237"/>
          </a:xfrm>
          <a:prstGeom prst="line">
            <a:avLst/>
          </a:prstGeom>
          <a:noFill/>
          <a:ln w="28575">
            <a:solidFill>
              <a:srgbClr val="0099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a:p>
        </p:txBody>
      </p:sp>
      <p:sp>
        <p:nvSpPr>
          <p:cNvPr id="35870" name="Text Box 29"/>
          <p:cNvSpPr txBox="1">
            <a:spLocks noChangeArrowheads="1"/>
          </p:cNvSpPr>
          <p:nvPr/>
        </p:nvSpPr>
        <p:spPr bwMode="auto">
          <a:xfrm>
            <a:off x="7037958" y="2933829"/>
            <a:ext cx="15621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r>
              <a:rPr lang="en-US" sz="1400"/>
              <a:t>Processing and</a:t>
            </a:r>
          </a:p>
          <a:p>
            <a:pPr algn="l"/>
            <a:r>
              <a:rPr lang="en-US" sz="1400"/>
              <a:t>Compound Cost</a:t>
            </a:r>
          </a:p>
        </p:txBody>
      </p:sp>
      <p:sp>
        <p:nvSpPr>
          <p:cNvPr id="35871" name="Line 33"/>
          <p:cNvSpPr>
            <a:spLocks noChangeShapeType="1"/>
          </p:cNvSpPr>
          <p:nvPr/>
        </p:nvSpPr>
        <p:spPr bwMode="auto">
          <a:xfrm flipH="1">
            <a:off x="5558408" y="4838829"/>
            <a:ext cx="1660525" cy="268288"/>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72" name="Line 34"/>
          <p:cNvSpPr>
            <a:spLocks noChangeShapeType="1"/>
          </p:cNvSpPr>
          <p:nvPr/>
        </p:nvSpPr>
        <p:spPr bwMode="auto">
          <a:xfrm flipH="1" flipV="1">
            <a:off x="5513958" y="2913192"/>
            <a:ext cx="33338" cy="219710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73" name="Line 35"/>
          <p:cNvSpPr>
            <a:spLocks noChangeShapeType="1"/>
          </p:cNvSpPr>
          <p:nvPr/>
        </p:nvSpPr>
        <p:spPr bwMode="auto">
          <a:xfrm>
            <a:off x="5513958" y="2913192"/>
            <a:ext cx="1638300" cy="709612"/>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74" name="Line 36"/>
          <p:cNvSpPr>
            <a:spLocks noChangeShapeType="1"/>
          </p:cNvSpPr>
          <p:nvPr/>
        </p:nvSpPr>
        <p:spPr bwMode="auto">
          <a:xfrm>
            <a:off x="7141146" y="3622804"/>
            <a:ext cx="88900" cy="1204913"/>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75" name="Line 37"/>
          <p:cNvSpPr>
            <a:spLocks noChangeShapeType="1"/>
          </p:cNvSpPr>
          <p:nvPr/>
        </p:nvSpPr>
        <p:spPr bwMode="auto">
          <a:xfrm flipV="1">
            <a:off x="6930008" y="3646617"/>
            <a:ext cx="166688" cy="188912"/>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a:p>
        </p:txBody>
      </p:sp>
      <p:sp>
        <p:nvSpPr>
          <p:cNvPr id="35876" name="Line 38"/>
          <p:cNvSpPr>
            <a:spLocks noChangeShapeType="1"/>
          </p:cNvSpPr>
          <p:nvPr/>
        </p:nvSpPr>
        <p:spPr bwMode="auto">
          <a:xfrm>
            <a:off x="3223196" y="4437192"/>
            <a:ext cx="825500"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35877" name="Text Box 39"/>
          <p:cNvSpPr txBox="1">
            <a:spLocks noChangeArrowheads="1"/>
          </p:cNvSpPr>
          <p:nvPr/>
        </p:nvSpPr>
        <p:spPr bwMode="auto">
          <a:xfrm>
            <a:off x="4275398" y="4221060"/>
            <a:ext cx="118013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ctr"/>
            <a:r>
              <a:rPr lang="en-US" sz="1400" dirty="0" smtClean="0">
                <a:solidFill>
                  <a:srgbClr val="FF0000"/>
                </a:solidFill>
              </a:rPr>
              <a:t>SM-CB with</a:t>
            </a:r>
            <a:endParaRPr lang="en-US" sz="1400" dirty="0">
              <a:solidFill>
                <a:srgbClr val="FF0000"/>
              </a:solidFill>
            </a:endParaRPr>
          </a:p>
          <a:p>
            <a:pPr algn="ctr"/>
            <a:r>
              <a:rPr lang="en-US" sz="1400" dirty="0" err="1" smtClean="0">
                <a:solidFill>
                  <a:srgbClr val="FF0000"/>
                </a:solidFill>
              </a:rPr>
              <a:t>Fxn</a:t>
            </a:r>
            <a:r>
              <a:rPr lang="en-US" sz="1400" dirty="0" smtClean="0">
                <a:solidFill>
                  <a:srgbClr val="FF0000"/>
                </a:solidFill>
              </a:rPr>
              <a:t> </a:t>
            </a:r>
            <a:r>
              <a:rPr lang="en-US" sz="1400" dirty="0">
                <a:solidFill>
                  <a:srgbClr val="FF0000"/>
                </a:solidFill>
              </a:rPr>
              <a:t>SSBR</a:t>
            </a:r>
          </a:p>
        </p:txBody>
      </p:sp>
      <p:sp>
        <p:nvSpPr>
          <p:cNvPr id="44075" name="Text Box 43"/>
          <p:cNvSpPr txBox="1">
            <a:spLocks noChangeArrowheads="1"/>
          </p:cNvSpPr>
          <p:nvPr/>
        </p:nvSpPr>
        <p:spPr bwMode="auto">
          <a:xfrm>
            <a:off x="-28901" y="1456094"/>
            <a:ext cx="9180512" cy="830997"/>
          </a:xfrm>
          <a:prstGeom prst="rect">
            <a:avLst/>
          </a:prstGeom>
          <a:noFill/>
          <a:ln w="28575" algn="ctr">
            <a:noFill/>
            <a:miter lim="800000"/>
            <a:headEnd/>
            <a:tailEnd/>
          </a:ln>
          <a:effectLst>
            <a:prstShdw prst="shdw17" dist="17961" dir="2700000">
              <a:schemeClr val="accent1">
                <a:gamma/>
                <a:shade val="60000"/>
                <a:invGamma/>
              </a:schemeClr>
            </a:prstShdw>
          </a:effectLst>
        </p:spPr>
        <p:txBody>
          <a:bodyPr wrap="square">
            <a:spAutoFit/>
          </a:bodyPr>
          <a:lstStyle/>
          <a:p>
            <a:pPr algn="ctr">
              <a:defRPr/>
            </a:pPr>
            <a:r>
              <a:rPr lang="en-US" sz="1600" i="1" dirty="0" smtClean="0"/>
              <a:t>“The </a:t>
            </a:r>
            <a:r>
              <a:rPr lang="en-US" sz="1600" i="1" dirty="0"/>
              <a:t>reactive in-situ mixing of a </a:t>
            </a:r>
            <a:r>
              <a:rPr lang="en-US" sz="1600" i="1" dirty="0" smtClean="0"/>
              <a:t>Surface-Modified-Carbon-Black </a:t>
            </a:r>
            <a:r>
              <a:rPr lang="en-US" sz="1600" i="1" dirty="0"/>
              <a:t>with </a:t>
            </a:r>
            <a:r>
              <a:rPr lang="en-US" sz="1600" i="1" dirty="0" smtClean="0"/>
              <a:t>In-chain and Along Chain </a:t>
            </a:r>
            <a:r>
              <a:rPr lang="en-US" sz="1600" i="1" dirty="0"/>
              <a:t>functionalized </a:t>
            </a:r>
            <a:r>
              <a:rPr lang="en-US" sz="1600" i="1" dirty="0" smtClean="0"/>
              <a:t>SSBR’s </a:t>
            </a:r>
            <a:r>
              <a:rPr lang="en-US" sz="1600" i="1" dirty="0"/>
              <a:t>can match silica performance while providing process and cost benefits, thereby shifting the Tire Performance Triangle paradigm to a Tire Performance </a:t>
            </a:r>
            <a:r>
              <a:rPr lang="en-US" sz="1600" i="1" dirty="0" smtClean="0"/>
              <a:t>Quadrangle”.</a:t>
            </a:r>
            <a:endParaRPr lang="en-US" sz="1600" i="1" dirty="0"/>
          </a:p>
        </p:txBody>
      </p:sp>
      <p:sp>
        <p:nvSpPr>
          <p:cNvPr id="44076" name="Text Box 44"/>
          <p:cNvSpPr txBox="1">
            <a:spLocks noChangeArrowheads="1"/>
          </p:cNvSpPr>
          <p:nvPr/>
        </p:nvSpPr>
        <p:spPr bwMode="auto">
          <a:xfrm>
            <a:off x="1461267" y="5716791"/>
            <a:ext cx="5468741" cy="523220"/>
          </a:xfrm>
          <a:prstGeom prst="rect">
            <a:avLst/>
          </a:prstGeom>
          <a:noFill/>
          <a:ln w="28575" algn="ctr">
            <a:noFill/>
            <a:miter lim="800000"/>
            <a:headEnd/>
            <a:tailEnd/>
          </a:ln>
          <a:effectLst>
            <a:prstShdw prst="shdw17" dist="17961" dir="2700000">
              <a:schemeClr val="accent1">
                <a:gamma/>
                <a:shade val="60000"/>
                <a:invGamma/>
              </a:schemeClr>
            </a:prstShdw>
          </a:effectLst>
        </p:spPr>
        <p:txBody>
          <a:bodyPr wrap="none">
            <a:spAutoFit/>
          </a:bodyPr>
          <a:lstStyle/>
          <a:p>
            <a:pPr algn="ctr">
              <a:defRPr/>
            </a:pPr>
            <a:r>
              <a:rPr lang="en-US" sz="1400" dirty="0"/>
              <a:t>*Note: Higher or Outward Pointing Arrow Indicates Better Performance, </a:t>
            </a:r>
          </a:p>
          <a:p>
            <a:pPr algn="ctr">
              <a:defRPr/>
            </a:pPr>
            <a:r>
              <a:rPr lang="en-US" sz="1400" dirty="0"/>
              <a:t>whether it is RR, Wet Traction , </a:t>
            </a:r>
            <a:r>
              <a:rPr lang="en-US" sz="1400" dirty="0" smtClean="0"/>
              <a:t>Treadwear</a:t>
            </a:r>
            <a:r>
              <a:rPr lang="en-US" sz="1400" dirty="0"/>
              <a:t>, or Cost</a:t>
            </a:r>
          </a:p>
        </p:txBody>
      </p:sp>
      <p:sp>
        <p:nvSpPr>
          <p:cNvPr id="44077" name="Rectangle 45"/>
          <p:cNvSpPr>
            <a:spLocks noChangeArrowheads="1"/>
          </p:cNvSpPr>
          <p:nvPr/>
        </p:nvSpPr>
        <p:spPr bwMode="auto">
          <a:xfrm>
            <a:off x="273621" y="2370013"/>
            <a:ext cx="8588375" cy="3286125"/>
          </a:xfrm>
          <a:prstGeom prst="rect">
            <a:avLst/>
          </a:prstGeom>
          <a:noFill/>
          <a:ln w="28575" algn="ctr">
            <a:solidFill>
              <a:schemeClr val="accent1"/>
            </a:solidFill>
            <a:miter lim="800000"/>
            <a:headEnd/>
            <a:tailEnd/>
          </a:ln>
          <a:effectLst>
            <a:prstShdw prst="shdw17" dist="17961" dir="2700000">
              <a:schemeClr val="accent1">
                <a:gamma/>
                <a:shade val="60000"/>
                <a:invGamma/>
              </a:schemeClr>
            </a:prstShdw>
          </a:effectLst>
        </p:spPr>
        <p:txBody>
          <a:bodyPr wrap="none" anchor="ctr"/>
          <a:lstStyle/>
          <a:p>
            <a:pPr>
              <a:defRPr/>
            </a:pPr>
            <a:endParaRPr lang="en-US"/>
          </a:p>
        </p:txBody>
      </p:sp>
      <p:sp>
        <p:nvSpPr>
          <p:cNvPr id="35883" name="Text Box 43"/>
          <p:cNvSpPr txBox="1">
            <a:spLocks noChangeArrowheads="1"/>
          </p:cNvSpPr>
          <p:nvPr/>
        </p:nvSpPr>
        <p:spPr bwMode="auto">
          <a:xfrm>
            <a:off x="3431158" y="6290344"/>
            <a:ext cx="2092325" cy="336550"/>
          </a:xfrm>
          <a:prstGeom prst="rect">
            <a:avLst/>
          </a:prstGeom>
          <a:noFill/>
          <a:ln w="28575" algn="ctr">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n-US" dirty="0"/>
              <a:t>WO 2011/028337 A2</a:t>
            </a:r>
          </a:p>
        </p:txBody>
      </p:sp>
      <p:pic>
        <p:nvPicPr>
          <p:cNvPr id="45" name="Picture 9" descr="Lc_p_P"/>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77043" y="6405982"/>
            <a:ext cx="665163"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2" descr="C:\Users\jhallett\Pictures\Aditya Birla Columbian Logos\BIRLA CARBON\All Logos\2D WITH BACKGROUND\JEPG\2D_ab_Birla Carbon Small.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24197" y="6280676"/>
            <a:ext cx="612299" cy="532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6572891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21"/>
          <p:cNvSpPr txBox="1">
            <a:spLocks noChangeArrowheads="1"/>
          </p:cNvSpPr>
          <p:nvPr/>
        </p:nvSpPr>
        <p:spPr bwMode="auto">
          <a:xfrm>
            <a:off x="4843495" y="3894496"/>
            <a:ext cx="3657600" cy="2012859"/>
          </a:xfrm>
          <a:prstGeom prst="rect">
            <a:avLst/>
          </a:prstGeom>
          <a:noFill/>
          <a:ln w="25400">
            <a:solidFill>
              <a:schemeClr val="tx1"/>
            </a:solidFill>
          </a:ln>
          <a:extLst>
            <a:ext uri="{909E8E84-426E-40DD-AFC4-6F175D3DCCD1}">
              <a14:hiddenFill xmlns="" xmlns:a14="http://schemas.microsoft.com/office/drawing/2010/main">
                <a:solidFill>
                  <a:srgbClr val="FFFFFF"/>
                </a:solidFill>
              </a14:hiddenFill>
            </a:ext>
          </a:extLst>
        </p:spPr>
        <p:txBody>
          <a:bodyPr wrap="squar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lnSpc>
                <a:spcPct val="130000"/>
              </a:lnSpc>
            </a:pPr>
            <a:r>
              <a:rPr lang="en-US" dirty="0">
                <a:latin typeface="+mn-lt"/>
                <a:ea typeface="ＭＳ Ｐゴシック" charset="-128"/>
              </a:rPr>
              <a:t>Reactive </a:t>
            </a:r>
            <a:r>
              <a:rPr lang="en-US" i="1" dirty="0">
                <a:latin typeface="+mn-lt"/>
                <a:ea typeface="ＭＳ Ｐゴシック" charset="-128"/>
              </a:rPr>
              <a:t>in-situ</a:t>
            </a:r>
            <a:r>
              <a:rPr lang="en-US" dirty="0">
                <a:latin typeface="+mn-lt"/>
                <a:ea typeface="ＭＳ Ｐゴシック" charset="-128"/>
              </a:rPr>
              <a:t> mixing of surface modified carbon </a:t>
            </a:r>
            <a:r>
              <a:rPr lang="en-US" dirty="0" smtClean="0">
                <a:latin typeface="+mn-lt"/>
                <a:ea typeface="ＭＳ Ｐゴシック" charset="-128"/>
              </a:rPr>
              <a:t>black (SM-CB) </a:t>
            </a:r>
            <a:r>
              <a:rPr lang="en-US" dirty="0" smtClean="0">
                <a:latin typeface="+mn-lt"/>
              </a:rPr>
              <a:t> </a:t>
            </a:r>
            <a:r>
              <a:rPr lang="en-US" dirty="0">
                <a:latin typeface="+mn-lt"/>
                <a:ea typeface="ＭＳ Ｐゴシック" charset="-128"/>
              </a:rPr>
              <a:t>in combination </a:t>
            </a:r>
            <a:r>
              <a:rPr lang="en-US" dirty="0" smtClean="0">
                <a:latin typeface="+mn-lt"/>
                <a:ea typeface="ＭＳ Ｐゴシック" charset="-128"/>
              </a:rPr>
              <a:t>with functionalized SSBR (Along and Chain-End </a:t>
            </a:r>
            <a:r>
              <a:rPr lang="en-US" dirty="0" err="1" smtClean="0">
                <a:latin typeface="+mn-lt"/>
                <a:ea typeface="ＭＳ Ｐゴシック" charset="-128"/>
              </a:rPr>
              <a:t>Fxn</a:t>
            </a:r>
            <a:r>
              <a:rPr lang="en-US" dirty="0" smtClean="0">
                <a:latin typeface="+mn-lt"/>
                <a:ea typeface="ＭＳ Ｐゴシック" charset="-128"/>
              </a:rPr>
              <a:t>.):</a:t>
            </a:r>
          </a:p>
          <a:p>
            <a:pPr algn="l">
              <a:lnSpc>
                <a:spcPct val="130000"/>
              </a:lnSpc>
            </a:pPr>
            <a:r>
              <a:rPr lang="en-US" i="1" dirty="0" smtClean="0">
                <a:latin typeface="+mn-lt"/>
                <a:ea typeface="ＭＳ Ｐゴシック" charset="-128"/>
              </a:rPr>
              <a:t>Results in Significantly Reduced Payne Effect and tan delta / rolling resistance</a:t>
            </a:r>
            <a:endParaRPr lang="en-US" i="1" dirty="0">
              <a:latin typeface="+mn-lt"/>
              <a:ea typeface="ＭＳ Ｐゴシック" charset="-128"/>
            </a:endParaRPr>
          </a:p>
        </p:txBody>
      </p:sp>
      <p:sp>
        <p:nvSpPr>
          <p:cNvPr id="9221" name="Rectangle 26"/>
          <p:cNvSpPr>
            <a:spLocks noChangeArrowheads="1"/>
          </p:cNvSpPr>
          <p:nvPr/>
        </p:nvSpPr>
        <p:spPr bwMode="auto">
          <a:xfrm>
            <a:off x="2033359" y="188640"/>
            <a:ext cx="6643098"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b">
            <a:spAutoFit/>
          </a:bodyPr>
          <a:lstStyle/>
          <a:p>
            <a:pPr algn="ctr" defTabSz="642938">
              <a:spcBef>
                <a:spcPct val="50000"/>
              </a:spcBef>
              <a:buSzPct val="100000"/>
            </a:pPr>
            <a:r>
              <a:rPr lang="de-DE" sz="2400" dirty="0">
                <a:latin typeface="+mj-lt"/>
                <a:ea typeface="ＭＳ Ｐゴシック" charset="-128"/>
                <a:sym typeface="Arial" charset="0"/>
              </a:rPr>
              <a:t>Introduction of Breakthrough </a:t>
            </a:r>
            <a:r>
              <a:rPr lang="de-DE" sz="2400" dirty="0" smtClean="0">
                <a:latin typeface="+mj-lt"/>
                <a:ea typeface="ＭＳ Ｐゴシック" charset="-128"/>
                <a:sym typeface="Arial" charset="0"/>
              </a:rPr>
              <a:t>Technology: Significantly Improved SM-CB-Elastomer Interaction For Low Rolling Resistance Tires</a:t>
            </a:r>
            <a:endParaRPr lang="de-DE" sz="2400" dirty="0">
              <a:latin typeface="+mj-lt"/>
              <a:ea typeface="ＭＳ Ｐゴシック" charset="-128"/>
              <a:sym typeface="Arial" charset="0"/>
            </a:endParaRPr>
          </a:p>
        </p:txBody>
      </p:sp>
      <p:pic>
        <p:nvPicPr>
          <p:cNvPr id="9" name="Picture 80"/>
          <p:cNvPicPr>
            <a:picLocks noChangeAspect="1" noChangeArrowheads="1"/>
          </p:cNvPicPr>
          <p:nvPr/>
        </p:nvPicPr>
        <p:blipFill>
          <a:blip r:embed="rId4" cstate="print"/>
          <a:srcRect/>
          <a:stretch>
            <a:fillRect/>
          </a:stretch>
        </p:blipFill>
        <p:spPr bwMode="auto">
          <a:xfrm>
            <a:off x="683008" y="1572271"/>
            <a:ext cx="3952056" cy="2294741"/>
          </a:xfrm>
          <a:prstGeom prst="rect">
            <a:avLst/>
          </a:prstGeom>
          <a:noFill/>
          <a:ln w="28575" cap="flat" cmpd="sng" algn="ctr">
            <a:noFill/>
            <a:prstDash val="solid"/>
            <a:miter lim="800000"/>
            <a:headEnd type="none" w="med" len="med"/>
            <a:tailEnd type="none" w="med" len="med"/>
          </a:ln>
        </p:spPr>
      </p:pic>
      <p:sp>
        <p:nvSpPr>
          <p:cNvPr id="6" name="TextBox 5"/>
          <p:cNvSpPr txBox="1"/>
          <p:nvPr/>
        </p:nvSpPr>
        <p:spPr>
          <a:xfrm>
            <a:off x="2286000" y="2181871"/>
            <a:ext cx="806631" cy="369332"/>
          </a:xfrm>
          <a:prstGeom prst="rect">
            <a:avLst/>
          </a:prstGeom>
          <a:noFill/>
        </p:spPr>
        <p:txBody>
          <a:bodyPr wrap="none" rtlCol="0">
            <a:spAutoFit/>
          </a:bodyPr>
          <a:lstStyle/>
          <a:p>
            <a:r>
              <a:rPr lang="en-US" dirty="0" smtClean="0">
                <a:solidFill>
                  <a:schemeClr val="bg1"/>
                </a:solidFill>
              </a:rPr>
              <a:t>SM-CB</a:t>
            </a:r>
            <a:endParaRPr lang="en-US" dirty="0">
              <a:solidFill>
                <a:schemeClr val="bg1"/>
              </a:solidFill>
            </a:endParaRPr>
          </a:p>
        </p:txBody>
      </p:sp>
      <p:sp>
        <p:nvSpPr>
          <p:cNvPr id="7" name="TextBox 6"/>
          <p:cNvSpPr txBox="1"/>
          <p:nvPr/>
        </p:nvSpPr>
        <p:spPr>
          <a:xfrm>
            <a:off x="2483768" y="4370711"/>
            <a:ext cx="806631" cy="369332"/>
          </a:xfrm>
          <a:prstGeom prst="rect">
            <a:avLst/>
          </a:prstGeom>
          <a:noFill/>
        </p:spPr>
        <p:txBody>
          <a:bodyPr wrap="none" rtlCol="0">
            <a:spAutoFit/>
          </a:bodyPr>
          <a:lstStyle/>
          <a:p>
            <a:r>
              <a:rPr lang="en-US" dirty="0" smtClean="0">
                <a:solidFill>
                  <a:schemeClr val="bg1"/>
                </a:solidFill>
              </a:rPr>
              <a:t>SM-CB</a:t>
            </a:r>
            <a:endParaRPr lang="en-US" dirty="0">
              <a:solidFill>
                <a:schemeClr val="bg1"/>
              </a:solidFill>
            </a:endParaRPr>
          </a:p>
        </p:txBody>
      </p:sp>
      <p:pic>
        <p:nvPicPr>
          <p:cNvPr id="8" name="Picture 9" descr="Lc_p_P"/>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812360" y="6490610"/>
            <a:ext cx="665163"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23"/>
          <p:cNvSpPr txBox="1">
            <a:spLocks noChangeArrowheads="1"/>
          </p:cNvSpPr>
          <p:nvPr/>
        </p:nvSpPr>
        <p:spPr bwMode="auto">
          <a:xfrm>
            <a:off x="4845268" y="1724671"/>
            <a:ext cx="3657600" cy="2126864"/>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304800" indent="-304800">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lnSpc>
                <a:spcPct val="150000"/>
              </a:lnSpc>
            </a:pPr>
            <a:r>
              <a:rPr lang="en-US" sz="1800" dirty="0" smtClean="0">
                <a:latin typeface="+mn-lt"/>
                <a:ea typeface="ＭＳ Ｐゴシック" charset="-128"/>
              </a:rPr>
              <a:t>Interaction </a:t>
            </a:r>
            <a:r>
              <a:rPr lang="en-US" sz="1800" dirty="0">
                <a:latin typeface="+mn-lt"/>
                <a:ea typeface="ＭＳ Ｐゴシック" charset="-128"/>
              </a:rPr>
              <a:t>between </a:t>
            </a:r>
            <a:r>
              <a:rPr lang="en-US" sz="1800" dirty="0" smtClean="0">
                <a:latin typeface="+mn-lt"/>
                <a:ea typeface="ＭＳ Ｐゴシック" charset="-128"/>
              </a:rPr>
              <a:t>SM-CB</a:t>
            </a:r>
          </a:p>
          <a:p>
            <a:pPr algn="l">
              <a:lnSpc>
                <a:spcPct val="150000"/>
              </a:lnSpc>
            </a:pPr>
            <a:r>
              <a:rPr lang="en-US" sz="1800" dirty="0" smtClean="0">
                <a:latin typeface="+mn-lt"/>
                <a:ea typeface="ＭＳ Ｐゴシック" charset="-128"/>
              </a:rPr>
              <a:t> and </a:t>
            </a:r>
            <a:r>
              <a:rPr lang="en-US" sz="1800" dirty="0" smtClean="0">
                <a:latin typeface="+mn-lt"/>
              </a:rPr>
              <a:t>functionalized SSBR </a:t>
            </a:r>
            <a:r>
              <a:rPr lang="en-US" sz="1800" dirty="0">
                <a:latin typeface="+mn-lt"/>
              </a:rPr>
              <a:t>results in:</a:t>
            </a:r>
          </a:p>
          <a:p>
            <a:pPr algn="l">
              <a:lnSpc>
                <a:spcPct val="150000"/>
              </a:lnSpc>
              <a:buFontTx/>
              <a:buChar char="•"/>
            </a:pPr>
            <a:r>
              <a:rPr lang="en-US" sz="1800" dirty="0">
                <a:latin typeface="+mn-lt"/>
              </a:rPr>
              <a:t> better filler </a:t>
            </a:r>
            <a:r>
              <a:rPr lang="en-US" sz="1800" dirty="0" smtClean="0">
                <a:latin typeface="+mn-lt"/>
              </a:rPr>
              <a:t>dispersion</a:t>
            </a:r>
            <a:endParaRPr lang="en-US" sz="1800" dirty="0">
              <a:latin typeface="+mn-lt"/>
            </a:endParaRPr>
          </a:p>
          <a:p>
            <a:pPr algn="l">
              <a:lnSpc>
                <a:spcPct val="150000"/>
              </a:lnSpc>
              <a:buFontTx/>
              <a:buChar char="•"/>
            </a:pPr>
            <a:r>
              <a:rPr lang="en-US" sz="1800" dirty="0">
                <a:latin typeface="+mn-lt"/>
              </a:rPr>
              <a:t> reduced filler network</a:t>
            </a:r>
          </a:p>
          <a:p>
            <a:pPr algn="l">
              <a:lnSpc>
                <a:spcPct val="150000"/>
              </a:lnSpc>
              <a:buFontTx/>
              <a:buChar char="•"/>
            </a:pPr>
            <a:r>
              <a:rPr lang="en-US" sz="1800" dirty="0">
                <a:latin typeface="+mn-lt"/>
              </a:rPr>
              <a:t> lower rolling resistance </a:t>
            </a:r>
            <a:endParaRPr lang="en-US" sz="1800" dirty="0">
              <a:latin typeface="+mn-lt"/>
              <a:ea typeface="ＭＳ Ｐゴシック" charset="-128"/>
            </a:endParaRPr>
          </a:p>
        </p:txBody>
      </p:sp>
      <p:grpSp>
        <p:nvGrpSpPr>
          <p:cNvPr id="2" name="Group 28"/>
          <p:cNvGrpSpPr>
            <a:grpSpLocks/>
          </p:cNvGrpSpPr>
          <p:nvPr/>
        </p:nvGrpSpPr>
        <p:grpSpPr bwMode="auto">
          <a:xfrm>
            <a:off x="683008" y="4010671"/>
            <a:ext cx="3952056" cy="2073888"/>
            <a:chOff x="440" y="2451"/>
            <a:chExt cx="2661" cy="1501"/>
          </a:xfrm>
        </p:grpSpPr>
        <p:graphicFrame>
          <p:nvGraphicFramePr>
            <p:cNvPr id="12" name="Object 29"/>
            <p:cNvGraphicFramePr>
              <a:graphicFrameLocks/>
            </p:cNvGraphicFramePr>
            <p:nvPr>
              <p:extLst>
                <p:ext uri="{D42A27DB-BD31-4B8C-83A1-F6EECF244321}">
                  <p14:modId xmlns="" xmlns:p14="http://schemas.microsoft.com/office/powerpoint/2010/main" val="930525265"/>
                </p:ext>
              </p:extLst>
            </p:nvPr>
          </p:nvGraphicFramePr>
          <p:xfrm>
            <a:off x="440" y="2451"/>
            <a:ext cx="2661" cy="1501"/>
          </p:xfrm>
          <a:graphic>
            <a:graphicData uri="http://schemas.openxmlformats.org/presentationml/2006/ole">
              <p:oleObj spid="_x0000_s5126" name="Graph" r:id="rId6" imgW="3875837" imgH="2398166" progId="">
                <p:embed/>
              </p:oleObj>
            </a:graphicData>
          </a:graphic>
        </p:graphicFrame>
        <p:sp>
          <p:nvSpPr>
            <p:cNvPr id="14" name="Text Box 30"/>
            <p:cNvSpPr txBox="1">
              <a:spLocks noChangeArrowheads="1"/>
            </p:cNvSpPr>
            <p:nvPr/>
          </p:nvSpPr>
          <p:spPr bwMode="auto">
            <a:xfrm>
              <a:off x="1287" y="2577"/>
              <a:ext cx="1090" cy="162"/>
            </a:xfrm>
            <a:prstGeom prst="rect">
              <a:avLst/>
            </a:prstGeom>
            <a:solidFill>
              <a:schemeClr val="bg1"/>
            </a:solidFill>
            <a:ln w="9525">
              <a:noFill/>
              <a:miter lim="800000"/>
              <a:headEnd/>
              <a:tailEnd/>
            </a:ln>
          </p:spPr>
          <p:txBody>
            <a:bodyPr wrap="none" lIns="36000" tIns="0" rIns="36000" bIns="0">
              <a:spAutoFit/>
            </a:bodyPr>
            <a:lstStyle/>
            <a:p>
              <a:pPr algn="l">
                <a:lnSpc>
                  <a:spcPct val="130000"/>
                </a:lnSpc>
              </a:pPr>
              <a:r>
                <a:rPr lang="en-US" sz="1400" b="0" dirty="0" smtClean="0">
                  <a:solidFill>
                    <a:srgbClr val="0066FF"/>
                  </a:solidFill>
                  <a:ea typeface="ＭＳ Ｐゴシック" charset="-128"/>
                </a:rPr>
                <a:t>N234 + standard </a:t>
              </a:r>
              <a:r>
                <a:rPr lang="en-US" sz="1400" b="0" dirty="0">
                  <a:solidFill>
                    <a:srgbClr val="0066FF"/>
                  </a:solidFill>
                  <a:ea typeface="ＭＳ Ｐゴシック" charset="-128"/>
                </a:rPr>
                <a:t>S-SBR</a:t>
              </a:r>
            </a:p>
          </p:txBody>
        </p:sp>
        <p:sp>
          <p:nvSpPr>
            <p:cNvPr id="15" name="Text Box 31"/>
            <p:cNvSpPr txBox="1">
              <a:spLocks noChangeArrowheads="1"/>
            </p:cNvSpPr>
            <p:nvPr/>
          </p:nvSpPr>
          <p:spPr bwMode="auto">
            <a:xfrm>
              <a:off x="1061" y="3413"/>
              <a:ext cx="1158" cy="166"/>
            </a:xfrm>
            <a:prstGeom prst="rect">
              <a:avLst/>
            </a:prstGeom>
            <a:solidFill>
              <a:schemeClr val="bg1"/>
            </a:solidFill>
            <a:ln w="9525">
              <a:noFill/>
              <a:miter lim="800000"/>
              <a:headEnd/>
              <a:tailEnd/>
            </a:ln>
          </p:spPr>
          <p:txBody>
            <a:bodyPr wrap="none" lIns="36000" tIns="0" rIns="36000" bIns="0">
              <a:spAutoFit/>
            </a:bodyPr>
            <a:lstStyle/>
            <a:p>
              <a:pPr algn="l">
                <a:lnSpc>
                  <a:spcPct val="130000"/>
                </a:lnSpc>
              </a:pPr>
              <a:r>
                <a:rPr lang="en-US" sz="1400" b="0" dirty="0" smtClean="0">
                  <a:ea typeface="ＭＳ Ｐゴシック" charset="-128"/>
                </a:rPr>
                <a:t>SM-CB +COOH-</a:t>
              </a:r>
              <a:r>
                <a:rPr lang="en-US" sz="1400" b="0" dirty="0" err="1" smtClean="0">
                  <a:ea typeface="ＭＳ Ｐゴシック" charset="-128"/>
                </a:rPr>
                <a:t>fxn</a:t>
              </a:r>
              <a:r>
                <a:rPr lang="en-US" sz="1400" b="0" dirty="0" smtClean="0">
                  <a:ea typeface="ＭＳ Ｐゴシック" charset="-128"/>
                </a:rPr>
                <a:t>. </a:t>
              </a:r>
              <a:r>
                <a:rPr lang="en-US" sz="1400" b="0" dirty="0">
                  <a:ea typeface="ＭＳ Ｐゴシック" charset="-128"/>
                </a:rPr>
                <a:t>S-SBR</a:t>
              </a:r>
            </a:p>
          </p:txBody>
        </p:sp>
      </p:grpSp>
      <p:cxnSp>
        <p:nvCxnSpPr>
          <p:cNvPr id="17" name="Straight Arrow Connector 16"/>
          <p:cNvCxnSpPr/>
          <p:nvPr/>
        </p:nvCxnSpPr>
        <p:spPr>
          <a:xfrm>
            <a:off x="1907704" y="4467871"/>
            <a:ext cx="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19"/>
          <p:cNvSpPr txBox="1">
            <a:spLocks noChangeArrowheads="1"/>
          </p:cNvSpPr>
          <p:nvPr/>
        </p:nvSpPr>
        <p:spPr bwMode="auto">
          <a:xfrm>
            <a:off x="7848600" y="7155507"/>
            <a:ext cx="877887"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r>
              <a:rPr lang="en-US" sz="600" dirty="0">
                <a:latin typeface="Kalinga" pitchFamily="34" charset="0"/>
                <a:ea typeface="Adobe Ming Std L" pitchFamily="2" charset="-128"/>
              </a:rPr>
              <a:t>Indian Rubber Institute</a:t>
            </a:r>
          </a:p>
        </p:txBody>
      </p:sp>
      <p:pic>
        <p:nvPicPr>
          <p:cNvPr id="10" name="Picture 12" descr="C:\Users\jhallett\Pictures\Aditya Birla Columbian Logos\BIRLA CARBON\All Logos\2D WITH BACKGROUND\JEPG\2D_ab_Birla Carbon Small.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481967" y="6280676"/>
            <a:ext cx="612299" cy="532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2425295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6"/>
          <p:cNvSpPr>
            <a:spLocks noChangeArrowheads="1"/>
          </p:cNvSpPr>
          <p:nvPr/>
        </p:nvSpPr>
        <p:spPr bwMode="auto">
          <a:xfrm>
            <a:off x="2051720" y="404664"/>
            <a:ext cx="662473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b">
            <a:spAutoFit/>
          </a:bodyPr>
          <a:lstStyle/>
          <a:p>
            <a:pPr algn="ctr" defTabSz="642938">
              <a:spcBef>
                <a:spcPct val="50000"/>
              </a:spcBef>
              <a:buSzPct val="100000"/>
            </a:pPr>
            <a:r>
              <a:rPr lang="en-US" sz="2400" dirty="0" smtClean="0">
                <a:latin typeface="+mj-lt"/>
                <a:ea typeface="ＭＳ Ｐゴシック" charset="-128"/>
                <a:sym typeface="Arial" charset="0"/>
              </a:rPr>
              <a:t>Atomic Force Microscopy Analysis of Rubber Compounds for Carbon Black Phase Distribution</a:t>
            </a:r>
          </a:p>
        </p:txBody>
      </p:sp>
      <p:pic>
        <p:nvPicPr>
          <p:cNvPr id="19458" name="Picture 2" descr="http://www3.physik.uni-greifswald.de/method/afm/AFM_laser.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8628" y="2780928"/>
            <a:ext cx="3628438" cy="330364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179512" y="6453336"/>
            <a:ext cx="3809917" cy="261610"/>
          </a:xfrm>
          <a:prstGeom prst="rect">
            <a:avLst/>
          </a:prstGeom>
        </p:spPr>
        <p:txBody>
          <a:bodyPr wrap="square">
            <a:spAutoFit/>
          </a:bodyPr>
          <a:lstStyle/>
          <a:p>
            <a:r>
              <a:rPr lang="en-US" sz="1100" dirty="0"/>
              <a:t>http://www3.physik.uni-greifswald.de/method/afm/eafm.htm</a:t>
            </a:r>
          </a:p>
        </p:txBody>
      </p:sp>
      <p:pic>
        <p:nvPicPr>
          <p:cNvPr id="1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08104" y="1717522"/>
            <a:ext cx="2286000"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980731" y="1930152"/>
            <a:ext cx="489936" cy="369332"/>
          </a:xfrm>
          <a:prstGeom prst="rect">
            <a:avLst/>
          </a:prstGeom>
          <a:noFill/>
          <a:ln w="38100">
            <a:solidFill>
              <a:srgbClr val="FF0000"/>
            </a:solidFill>
          </a:ln>
        </p:spPr>
        <p:txBody>
          <a:bodyPr wrap="square" rtlCol="0">
            <a:spAutoFit/>
          </a:bodyPr>
          <a:lstStyle/>
          <a:p>
            <a:pPr algn="ctr"/>
            <a:r>
              <a:rPr lang="en-US" dirty="0" smtClean="0"/>
              <a:t>BR</a:t>
            </a:r>
            <a:endParaRPr lang="en-US" dirty="0"/>
          </a:p>
        </p:txBody>
      </p:sp>
      <p:grpSp>
        <p:nvGrpSpPr>
          <p:cNvPr id="4" name="Group 14"/>
          <p:cNvGrpSpPr/>
          <p:nvPr/>
        </p:nvGrpSpPr>
        <p:grpSpPr>
          <a:xfrm>
            <a:off x="6877054" y="3384068"/>
            <a:ext cx="720080" cy="307777"/>
            <a:chOff x="7308300" y="3625279"/>
            <a:chExt cx="720081" cy="307777"/>
          </a:xfrm>
        </p:grpSpPr>
        <p:cxnSp>
          <p:nvCxnSpPr>
            <p:cNvPr id="12" name="Straight Connector 11"/>
            <p:cNvCxnSpPr/>
            <p:nvPr/>
          </p:nvCxnSpPr>
          <p:spPr>
            <a:xfrm>
              <a:off x="7308300" y="3933056"/>
              <a:ext cx="5760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308301" y="3625279"/>
              <a:ext cx="720080" cy="307777"/>
            </a:xfrm>
            <a:prstGeom prst="rect">
              <a:avLst/>
            </a:prstGeom>
            <a:noFill/>
          </p:spPr>
          <p:txBody>
            <a:bodyPr wrap="square" rtlCol="0">
              <a:spAutoFit/>
            </a:bodyPr>
            <a:lstStyle/>
            <a:p>
              <a:r>
                <a:rPr lang="en-US" sz="1400" dirty="0" smtClean="0">
                  <a:solidFill>
                    <a:schemeClr val="bg1"/>
                  </a:solidFill>
                </a:rPr>
                <a:t>5 </a:t>
              </a:r>
              <a:r>
                <a:rPr lang="el-GR" sz="1400" dirty="0" smtClean="0">
                  <a:solidFill>
                    <a:schemeClr val="bg1"/>
                  </a:solidFill>
                </a:rPr>
                <a:t>μ</a:t>
              </a:r>
              <a:r>
                <a:rPr lang="en-US" sz="1400" dirty="0" smtClean="0">
                  <a:solidFill>
                    <a:schemeClr val="bg1"/>
                  </a:solidFill>
                </a:rPr>
                <a:t>m</a:t>
              </a:r>
              <a:endParaRPr lang="en-US" sz="1400" dirty="0">
                <a:solidFill>
                  <a:schemeClr val="bg1"/>
                </a:solidFill>
              </a:endParaRPr>
            </a:p>
          </p:txBody>
        </p:sp>
      </p:grpSp>
      <p:cxnSp>
        <p:nvCxnSpPr>
          <p:cNvPr id="23" name="Straight Arrow Connector 22"/>
          <p:cNvCxnSpPr/>
          <p:nvPr/>
        </p:nvCxnSpPr>
        <p:spPr>
          <a:xfrm flipH="1">
            <a:off x="7271948" y="1930152"/>
            <a:ext cx="72008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271948" y="2454065"/>
            <a:ext cx="720080" cy="5428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956176" y="1357467"/>
            <a:ext cx="1434719" cy="369332"/>
          </a:xfrm>
          <a:prstGeom prst="rect">
            <a:avLst/>
          </a:prstGeom>
          <a:noFill/>
        </p:spPr>
        <p:txBody>
          <a:bodyPr wrap="square" rtlCol="0">
            <a:spAutoFit/>
          </a:bodyPr>
          <a:lstStyle/>
          <a:p>
            <a:r>
              <a:rPr lang="en-US" dirty="0" smtClean="0"/>
              <a:t>Phase Image</a:t>
            </a:r>
            <a:endParaRPr lang="en-US" dirty="0"/>
          </a:p>
        </p:txBody>
      </p:sp>
      <p:sp>
        <p:nvSpPr>
          <p:cNvPr id="30" name="TextBox 29"/>
          <p:cNvSpPr txBox="1"/>
          <p:nvPr/>
        </p:nvSpPr>
        <p:spPr>
          <a:xfrm>
            <a:off x="7992028" y="2454065"/>
            <a:ext cx="900452" cy="369332"/>
          </a:xfrm>
          <a:prstGeom prst="rect">
            <a:avLst/>
          </a:prstGeom>
          <a:noFill/>
          <a:ln w="38100">
            <a:solidFill>
              <a:srgbClr val="FF0000"/>
            </a:solidFill>
          </a:ln>
        </p:spPr>
        <p:txBody>
          <a:bodyPr wrap="square" rtlCol="0">
            <a:spAutoFit/>
          </a:bodyPr>
          <a:lstStyle/>
          <a:p>
            <a:pPr algn="ctr"/>
            <a:r>
              <a:rPr lang="en-US" dirty="0" smtClean="0"/>
              <a:t>SSBR</a:t>
            </a:r>
            <a:endParaRPr lang="en-US" dirty="0"/>
          </a:p>
        </p:txBody>
      </p:sp>
      <p:sp>
        <p:nvSpPr>
          <p:cNvPr id="31" name="Content Placeholder 2"/>
          <p:cNvSpPr>
            <a:spLocks noGrp="1"/>
          </p:cNvSpPr>
          <p:nvPr>
            <p:ph idx="1"/>
          </p:nvPr>
        </p:nvSpPr>
        <p:spPr>
          <a:xfrm>
            <a:off x="308634" y="1491335"/>
            <a:ext cx="4551398" cy="1200451"/>
          </a:xfrm>
        </p:spPr>
        <p:txBody>
          <a:bodyPr>
            <a:normAutofit/>
          </a:bodyPr>
          <a:lstStyle/>
          <a:p>
            <a:pPr marL="0" indent="0">
              <a:buNone/>
            </a:pPr>
            <a:r>
              <a:rPr lang="en-US" sz="1800" dirty="0">
                <a:latin typeface="+mn-lt"/>
              </a:rPr>
              <a:t>A sharp </a:t>
            </a:r>
            <a:r>
              <a:rPr lang="en-US" sz="1800" dirty="0" smtClean="0">
                <a:latin typeface="+mn-lt"/>
              </a:rPr>
              <a:t>probe (&lt;</a:t>
            </a:r>
            <a:r>
              <a:rPr lang="en-US" sz="1800" dirty="0">
                <a:latin typeface="+mn-lt"/>
              </a:rPr>
              <a:t>20 nm) </a:t>
            </a:r>
            <a:r>
              <a:rPr lang="en-US" sz="1800" dirty="0" err="1">
                <a:latin typeface="+mn-lt"/>
              </a:rPr>
              <a:t>rasters</a:t>
            </a:r>
            <a:r>
              <a:rPr lang="en-US" sz="1800" dirty="0">
                <a:latin typeface="+mn-lt"/>
              </a:rPr>
              <a:t> across the surface to monitor topographical and mechanical properties of the rubber cross-section</a:t>
            </a:r>
          </a:p>
          <a:p>
            <a:endParaRPr lang="en-US" sz="1800" dirty="0"/>
          </a:p>
        </p:txBody>
      </p:sp>
      <p:sp>
        <p:nvSpPr>
          <p:cNvPr id="17" name="TextBox 16"/>
          <p:cNvSpPr txBox="1"/>
          <p:nvPr/>
        </p:nvSpPr>
        <p:spPr>
          <a:xfrm>
            <a:off x="4473206" y="1700808"/>
            <a:ext cx="1034898" cy="600164"/>
          </a:xfrm>
          <a:prstGeom prst="rect">
            <a:avLst/>
          </a:prstGeom>
          <a:noFill/>
        </p:spPr>
        <p:txBody>
          <a:bodyPr wrap="square" rtlCol="0">
            <a:spAutoFit/>
          </a:bodyPr>
          <a:lstStyle/>
          <a:p>
            <a:pPr algn="ctr"/>
            <a:r>
              <a:rPr lang="en-US" sz="1100" dirty="0" smtClean="0"/>
              <a:t>“Pure Gum” 70/30 SBR/BR Blend</a:t>
            </a:r>
            <a:endParaRPr lang="en-US" sz="1100" dirty="0"/>
          </a:p>
        </p:txBody>
      </p:sp>
      <p:sp>
        <p:nvSpPr>
          <p:cNvPr id="18" name="TextBox 17"/>
          <p:cNvSpPr txBox="1"/>
          <p:nvPr/>
        </p:nvSpPr>
        <p:spPr>
          <a:xfrm>
            <a:off x="5148064" y="4077072"/>
            <a:ext cx="2880319" cy="338554"/>
          </a:xfrm>
          <a:prstGeom prst="rect">
            <a:avLst/>
          </a:prstGeom>
          <a:noFill/>
        </p:spPr>
        <p:txBody>
          <a:bodyPr wrap="square" rtlCol="0">
            <a:spAutoFit/>
          </a:bodyPr>
          <a:lstStyle/>
          <a:p>
            <a:pPr algn="ctr"/>
            <a:r>
              <a:rPr lang="en-US" sz="1600" b="1" dirty="0" err="1" smtClean="0"/>
              <a:t>Preblend</a:t>
            </a:r>
            <a:r>
              <a:rPr lang="en-US" sz="1600" b="1" dirty="0" smtClean="0"/>
              <a:t> 70/30 SM-CB/N234</a:t>
            </a:r>
            <a:endParaRPr lang="en-US" sz="1600" b="1" dirty="0"/>
          </a:p>
        </p:txBody>
      </p:sp>
      <p:sp>
        <p:nvSpPr>
          <p:cNvPr id="19" name="TextBox 18"/>
          <p:cNvSpPr txBox="1"/>
          <p:nvPr/>
        </p:nvSpPr>
        <p:spPr>
          <a:xfrm>
            <a:off x="7812360" y="6093296"/>
            <a:ext cx="1371600" cy="507831"/>
          </a:xfrm>
          <a:prstGeom prst="rect">
            <a:avLst/>
          </a:prstGeom>
          <a:noFill/>
        </p:spPr>
        <p:txBody>
          <a:bodyPr wrap="square" rtlCol="0">
            <a:spAutoFit/>
          </a:bodyPr>
          <a:lstStyle/>
          <a:p>
            <a:r>
              <a:rPr lang="en-US" sz="900" dirty="0" smtClean="0"/>
              <a:t>Blue=</a:t>
            </a:r>
            <a:r>
              <a:rPr lang="en-US" sz="900" dirty="0" err="1" smtClean="0"/>
              <a:t>Fxn</a:t>
            </a:r>
            <a:r>
              <a:rPr lang="en-US" sz="900" dirty="0" smtClean="0"/>
              <a:t>-SSBR</a:t>
            </a:r>
          </a:p>
          <a:p>
            <a:r>
              <a:rPr lang="en-US" sz="900" dirty="0" smtClean="0"/>
              <a:t>Red=BR</a:t>
            </a:r>
          </a:p>
          <a:p>
            <a:r>
              <a:rPr lang="en-US" sz="900" dirty="0" smtClean="0"/>
              <a:t>Green=SM-CB and N234</a:t>
            </a:r>
            <a:endParaRPr lang="en-US" sz="900" dirty="0"/>
          </a:p>
        </p:txBody>
      </p:sp>
      <p:pic>
        <p:nvPicPr>
          <p:cNvPr id="20" name="Picture 2" descr="C:\Users\zcombs\Documents\Phase Distribution Study of CD2125 in sSBR and BR\Second Round of LAT wheel AFM\A-71573 1.5 um -100C\A-71573 2.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b="3029"/>
          <a:stretch/>
        </p:blipFill>
        <p:spPr bwMode="auto">
          <a:xfrm>
            <a:off x="5490824" y="4365104"/>
            <a:ext cx="2286113" cy="2286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5444925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840" y="404664"/>
            <a:ext cx="7373160" cy="634082"/>
          </a:xfrm>
        </p:spPr>
        <p:txBody>
          <a:bodyPr>
            <a:normAutofit fontScale="90000"/>
          </a:bodyPr>
          <a:lstStyle/>
          <a:p>
            <a:r>
              <a:rPr lang="en-US" dirty="0" smtClean="0">
                <a:latin typeface="+mj-lt"/>
              </a:rPr>
              <a:t>Size and Structure are Fundamental </a:t>
            </a:r>
            <a:endParaRPr lang="en-US" dirty="0">
              <a:latin typeface="+mj-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12" name="Text Placeholder 20"/>
          <p:cNvSpPr txBox="1">
            <a:spLocks/>
          </p:cNvSpPr>
          <p:nvPr/>
        </p:nvSpPr>
        <p:spPr>
          <a:xfrm>
            <a:off x="467544" y="1523824"/>
            <a:ext cx="8343900" cy="5289552"/>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Fineness</a:t>
            </a:r>
          </a:p>
          <a:p>
            <a:pPr lvl="1"/>
            <a:r>
              <a:rPr lang="en-US" dirty="0" smtClean="0"/>
              <a:t>Particle Size Distribution</a:t>
            </a:r>
          </a:p>
          <a:p>
            <a:pPr lvl="1"/>
            <a:endParaRPr lang="en-US" sz="2000" dirty="0" smtClean="0"/>
          </a:p>
          <a:p>
            <a:r>
              <a:rPr lang="en-US" dirty="0" smtClean="0"/>
              <a:t>Structure</a:t>
            </a:r>
          </a:p>
          <a:p>
            <a:pPr lvl="1"/>
            <a:r>
              <a:rPr lang="en-US" dirty="0" smtClean="0"/>
              <a:t>Aggregate Size/Shape Distribution</a:t>
            </a:r>
          </a:p>
          <a:p>
            <a:endParaRPr lang="en-US" dirty="0" smtClean="0"/>
          </a:p>
          <a:p>
            <a:r>
              <a:rPr lang="en-US" dirty="0" smtClean="0"/>
              <a:t>Porosity </a:t>
            </a:r>
          </a:p>
          <a:p>
            <a:pPr lvl="1"/>
            <a:r>
              <a:rPr lang="en-US" dirty="0" smtClean="0"/>
              <a:t>Pore Size Distribution</a:t>
            </a:r>
          </a:p>
          <a:p>
            <a:endParaRPr lang="en-US" dirty="0" smtClean="0"/>
          </a:p>
          <a:p>
            <a:r>
              <a:rPr lang="en-US" dirty="0" smtClean="0"/>
              <a:t>Surface Activity</a:t>
            </a:r>
          </a:p>
          <a:p>
            <a:pPr lvl="1"/>
            <a:r>
              <a:rPr lang="en-US" dirty="0" smtClean="0"/>
              <a:t>Surface Functionality Distribution </a:t>
            </a:r>
          </a:p>
          <a:p>
            <a:endParaRPr lang="en-US" dirty="0" smtClean="0"/>
          </a:p>
        </p:txBody>
      </p:sp>
      <p:pic>
        <p:nvPicPr>
          <p:cNvPr id="16" name="Picture 6" descr="CB Properties"/>
          <p:cNvPicPr>
            <a:picLocks noChangeAspect="1" noChangeArrowheads="1"/>
          </p:cNvPicPr>
          <p:nvPr/>
        </p:nvPicPr>
        <p:blipFill>
          <a:blip r:embed="rId3" cstate="screen"/>
          <a:srcRect l="6122" t="12588" r="8163"/>
          <a:stretch>
            <a:fillRect/>
          </a:stretch>
        </p:blipFill>
        <p:spPr bwMode="auto">
          <a:xfrm>
            <a:off x="5477694" y="1512414"/>
            <a:ext cx="3502804" cy="521206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986608" y="332656"/>
            <a:ext cx="6731800" cy="898525"/>
          </a:xfrm>
        </p:spPr>
        <p:txBody>
          <a:bodyPr>
            <a:normAutofit/>
          </a:bodyPr>
          <a:lstStyle/>
          <a:p>
            <a:r>
              <a:rPr lang="en-US" sz="2400" dirty="0"/>
              <a:t>Quantification of </a:t>
            </a:r>
            <a:r>
              <a:rPr lang="en-US" sz="2400" dirty="0" smtClean="0"/>
              <a:t>Carbon Black </a:t>
            </a:r>
            <a:r>
              <a:rPr lang="en-US" sz="2400" dirty="0" err="1" smtClean="0"/>
              <a:t>Microdispersion</a:t>
            </a:r>
            <a:r>
              <a:rPr lang="en-US" sz="2400" dirty="0" smtClean="0"/>
              <a:t> (Network) in Phase Distribution Mixes by AFM</a:t>
            </a:r>
            <a:endParaRPr lang="en-US" sz="2400" dirty="0">
              <a:latin typeface="+mj-lt"/>
            </a:endParaRPr>
          </a:p>
        </p:txBody>
      </p:sp>
      <p:pic>
        <p:nvPicPr>
          <p:cNvPr id="25" name="Picture 2" descr="C:\Users\zcombs\Documents\Phase Distribution Study of CD2125 in sSBR and BR\Phase Distribution AFM March 2014\66713\66713_XYZ.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496" y="1596709"/>
            <a:ext cx="2286000" cy="2285999"/>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cxnSp>
        <p:nvCxnSpPr>
          <p:cNvPr id="26" name="Straight Arrow Connector 25"/>
          <p:cNvCxnSpPr/>
          <p:nvPr/>
        </p:nvCxnSpPr>
        <p:spPr>
          <a:xfrm>
            <a:off x="2267744" y="2492896"/>
            <a:ext cx="43204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6" descr="C:\Users\zcombs\Documents\Phase Distribution Study of CD2125 in sSBR and BR\Phase Distribution AFM March 2014\66713\66713_XYZ_binary.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99792" y="1604282"/>
            <a:ext cx="2286000" cy="228600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179512" y="4247217"/>
            <a:ext cx="8856984" cy="2062103"/>
          </a:xfrm>
          <a:prstGeom prst="rect">
            <a:avLst/>
          </a:prstGeom>
          <a:noFill/>
          <a:ln>
            <a:noFill/>
          </a:ln>
        </p:spPr>
        <p:txBody>
          <a:bodyPr wrap="square" rtlCol="0">
            <a:spAutoFit/>
          </a:bodyPr>
          <a:lstStyle/>
          <a:p>
            <a:pPr>
              <a:buFont typeface="Arial" pitchFamily="34" charset="0"/>
              <a:buChar char="•"/>
            </a:pPr>
            <a:r>
              <a:rPr lang="en-US" sz="1600" i="1" dirty="0">
                <a:solidFill>
                  <a:prstClr val="black"/>
                </a:solidFill>
              </a:rPr>
              <a:t>The </a:t>
            </a:r>
            <a:r>
              <a:rPr lang="en-US" sz="1600" i="1" dirty="0" smtClean="0">
                <a:solidFill>
                  <a:prstClr val="black"/>
                </a:solidFill>
              </a:rPr>
              <a:t>degree </a:t>
            </a:r>
            <a:r>
              <a:rPr lang="en-US" sz="1600" i="1" dirty="0">
                <a:solidFill>
                  <a:prstClr val="black"/>
                </a:solidFill>
              </a:rPr>
              <a:t>of </a:t>
            </a:r>
            <a:r>
              <a:rPr lang="en-US" sz="1600" i="1" dirty="0" smtClean="0">
                <a:solidFill>
                  <a:prstClr val="black"/>
                </a:solidFill>
              </a:rPr>
              <a:t>carbon black networking, in a quantitative manner, </a:t>
            </a:r>
            <a:r>
              <a:rPr lang="en-US" sz="1600" i="1" dirty="0">
                <a:solidFill>
                  <a:prstClr val="black"/>
                </a:solidFill>
              </a:rPr>
              <a:t>can be assumed to be </a:t>
            </a:r>
            <a:r>
              <a:rPr lang="en-US" sz="1600" i="1" dirty="0" smtClean="0">
                <a:solidFill>
                  <a:prstClr val="black"/>
                </a:solidFill>
              </a:rPr>
              <a:t>represented by </a:t>
            </a:r>
            <a:r>
              <a:rPr lang="en-US" sz="1600" i="1" dirty="0">
                <a:solidFill>
                  <a:prstClr val="black"/>
                </a:solidFill>
              </a:rPr>
              <a:t>the </a:t>
            </a:r>
            <a:r>
              <a:rPr lang="en-US" sz="1600" i="1" dirty="0" smtClean="0">
                <a:solidFill>
                  <a:prstClr val="black"/>
                </a:solidFill>
              </a:rPr>
              <a:t>individual “aggregates/agglomerates” measured in the binary, AFM image.</a:t>
            </a:r>
            <a:endParaRPr lang="en-US" sz="1600" i="1" dirty="0">
              <a:solidFill>
                <a:prstClr val="black"/>
              </a:solidFill>
            </a:endParaRPr>
          </a:p>
          <a:p>
            <a:pPr>
              <a:buFont typeface="Arial" pitchFamily="34" charset="0"/>
              <a:buChar char="•"/>
            </a:pPr>
            <a:endParaRPr lang="en-US" sz="1600" i="1" dirty="0">
              <a:solidFill>
                <a:prstClr val="black"/>
              </a:solidFill>
            </a:endParaRPr>
          </a:p>
          <a:p>
            <a:pPr>
              <a:buFont typeface="Arial" pitchFamily="34" charset="0"/>
              <a:buChar char="•"/>
            </a:pPr>
            <a:r>
              <a:rPr lang="en-US" sz="1600" i="1" dirty="0" smtClean="0">
                <a:solidFill>
                  <a:prstClr val="black"/>
                </a:solidFill>
              </a:rPr>
              <a:t>The nearest neighbor distances of these aggregates/agglomerates may serve as a quantitative measurement of the carbon black </a:t>
            </a:r>
            <a:r>
              <a:rPr lang="en-US" sz="1600" i="1" dirty="0" err="1" smtClean="0">
                <a:solidFill>
                  <a:prstClr val="black"/>
                </a:solidFill>
              </a:rPr>
              <a:t>microdispersion</a:t>
            </a:r>
            <a:r>
              <a:rPr lang="en-US" sz="1600" i="1" dirty="0" smtClean="0">
                <a:solidFill>
                  <a:prstClr val="black"/>
                </a:solidFill>
              </a:rPr>
              <a:t> / network.</a:t>
            </a:r>
            <a:endParaRPr lang="en-US" sz="1600" i="1" dirty="0">
              <a:solidFill>
                <a:prstClr val="black"/>
              </a:solidFill>
            </a:endParaRPr>
          </a:p>
          <a:p>
            <a:pPr>
              <a:buFont typeface="Arial" pitchFamily="34" charset="0"/>
              <a:buChar char="•"/>
            </a:pPr>
            <a:endParaRPr lang="en-US" sz="1600" i="1" dirty="0">
              <a:solidFill>
                <a:prstClr val="black"/>
              </a:solidFill>
            </a:endParaRPr>
          </a:p>
          <a:p>
            <a:pPr>
              <a:buFont typeface="Arial" pitchFamily="34" charset="0"/>
              <a:buChar char="•"/>
            </a:pPr>
            <a:r>
              <a:rPr lang="en-US" sz="1600" i="1" dirty="0" smtClean="0">
                <a:solidFill>
                  <a:prstClr val="black"/>
                </a:solidFill>
              </a:rPr>
              <a:t>Correlation of this parameter to dynamic properties related to carbon black networking,                     (Delta G’ and tan delta) is useful as confirmation of the network measurement.</a:t>
            </a:r>
            <a:endParaRPr lang="en-US" sz="1600" i="1" dirty="0">
              <a:solidFill>
                <a:prstClr val="black"/>
              </a:solidFill>
            </a:endParaRPr>
          </a:p>
        </p:txBody>
      </p:sp>
      <p:pic>
        <p:nvPicPr>
          <p:cNvPr id="56322" name="Picture 2"/>
          <p:cNvPicPr>
            <a:picLocks noChangeAspect="1" noChangeArrowheads="1"/>
          </p:cNvPicPr>
          <p:nvPr/>
        </p:nvPicPr>
        <p:blipFill>
          <a:blip r:embed="rId4" cstate="print"/>
          <a:srcRect/>
          <a:stretch>
            <a:fillRect/>
          </a:stretch>
        </p:blipFill>
        <p:spPr bwMode="auto">
          <a:xfrm>
            <a:off x="5391529" y="1529328"/>
            <a:ext cx="3644967" cy="2403728"/>
          </a:xfrm>
          <a:prstGeom prst="rect">
            <a:avLst/>
          </a:prstGeom>
          <a:noFill/>
          <a:ln w="9525">
            <a:noFill/>
            <a:miter lim="800000"/>
            <a:headEnd/>
            <a:tailEnd/>
          </a:ln>
        </p:spPr>
      </p:pic>
      <p:cxnSp>
        <p:nvCxnSpPr>
          <p:cNvPr id="32" name="Straight Arrow Connector 31"/>
          <p:cNvCxnSpPr/>
          <p:nvPr/>
        </p:nvCxnSpPr>
        <p:spPr>
          <a:xfrm>
            <a:off x="5004048" y="2492896"/>
            <a:ext cx="43204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8397924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3501008"/>
            <a:ext cx="7772400" cy="1470025"/>
          </a:xfrm>
        </p:spPr>
        <p:txBody>
          <a:bodyPr>
            <a:normAutofit fontScale="90000"/>
          </a:bodyPr>
          <a:lstStyle/>
          <a:p>
            <a:r>
              <a:rPr lang="en-US" dirty="0"/>
              <a:t>Tomographic Reconstruction for Carbon Black Volume Determination and Optimized Aggregate Mass Distribution and Inter-aggregate Spacing in a Rubber Compound (volume</a:t>
            </a:r>
            <a:r>
              <a:rPr lang="en-US" dirty="0" smtClean="0"/>
              <a:t>)</a:t>
            </a:r>
            <a:endParaRPr lang="en-US" dirty="0"/>
          </a:p>
        </p:txBody>
      </p:sp>
    </p:spTree>
    <p:extLst>
      <p:ext uri="{BB962C8B-B14F-4D97-AF65-F5344CB8AC3E}">
        <p14:creationId xmlns="" xmlns:p14="http://schemas.microsoft.com/office/powerpoint/2010/main" val="402412620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000250" y="260648"/>
            <a:ext cx="6676206" cy="1143000"/>
          </a:xfrm>
        </p:spPr>
        <p:txBody>
          <a:bodyPr>
            <a:normAutofit/>
          </a:bodyPr>
          <a:lstStyle/>
          <a:p>
            <a:pPr>
              <a:defRPr/>
            </a:pPr>
            <a:r>
              <a:rPr lang="en-US" sz="3200" dirty="0" smtClean="0"/>
              <a:t>CB Aggregate Volume “Cut” in Nanometer Thick Slices</a:t>
            </a:r>
          </a:p>
        </p:txBody>
      </p:sp>
      <p:sp>
        <p:nvSpPr>
          <p:cNvPr id="133123" name="Text Box 3"/>
          <p:cNvSpPr txBox="1">
            <a:spLocks noChangeArrowheads="1"/>
          </p:cNvSpPr>
          <p:nvPr/>
        </p:nvSpPr>
        <p:spPr bwMode="auto">
          <a:xfrm>
            <a:off x="152400" y="5180013"/>
            <a:ext cx="2011363"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1800">
                <a:effectLst/>
              </a:rPr>
              <a:t>±78°, 6° increments</a:t>
            </a:r>
          </a:p>
          <a:p>
            <a:pPr>
              <a:spcBef>
                <a:spcPct val="0"/>
              </a:spcBef>
              <a:buFontTx/>
              <a:buNone/>
            </a:pPr>
            <a:r>
              <a:rPr lang="en-US" altLang="en-US" sz="1800">
                <a:effectLst/>
              </a:rPr>
              <a:t>single tilt axis</a:t>
            </a:r>
          </a:p>
          <a:p>
            <a:pPr>
              <a:spcBef>
                <a:spcPct val="0"/>
              </a:spcBef>
              <a:buFontTx/>
              <a:buNone/>
            </a:pPr>
            <a:r>
              <a:rPr lang="en-US" altLang="en-US" sz="1800">
                <a:effectLst/>
              </a:rPr>
              <a:t>Philips Tecnai F20</a:t>
            </a:r>
          </a:p>
        </p:txBody>
      </p:sp>
      <p:pic>
        <p:nvPicPr>
          <p:cNvPr id="133125" name="Picture 5" descr="C:\WINDOWS\Desktop\My Documents\Tomography\CD2013\br0Montag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24251" y="1681163"/>
            <a:ext cx="6307137" cy="435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2" name="branchmovsh.avi">
            <a:hlinkClick r:id="" action="ppaction://media"/>
          </p:cNvPr>
          <p:cNvPicPr>
            <a:picLocks noChangeAspect="1" noChangeArrowheads="1"/>
          </p:cNvPicPr>
          <p:nvPr>
            <a:videoFile r:link="rId1"/>
            <p:extLst>
              <p:ext uri="{DAA4B4D4-6D71-4841-9C94-3DE7FCFB9230}">
                <p14:media xmlns="" xmlns:p14="http://schemas.microsoft.com/office/powerpoint/2010/main" r:link="rId5"/>
              </p:ext>
            </p:extLst>
          </p:nvPr>
        </p:nvPicPr>
        <p:blipFill>
          <a:blip r:embed="rId6" cstate="print"/>
          <a:srcRect/>
          <a:stretch>
            <a:fillRect/>
          </a:stretch>
        </p:blipFill>
        <p:spPr bwMode="auto">
          <a:xfrm rot="10800000">
            <a:off x="72211" y="2537134"/>
            <a:ext cx="2481858"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6243353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1469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14692"/>
                                        </p:tgtEl>
                                      </p:cBhvr>
                                    </p:cmd>
                                  </p:childTnLst>
                                </p:cTn>
                              </p:par>
                            </p:childTnLst>
                          </p:cTn>
                        </p:par>
                      </p:childTnLst>
                    </p:cTn>
                  </p:par>
                </p:childTnLst>
              </p:cTn>
              <p:nextCondLst>
                <p:cond evt="onClick" delay="0">
                  <p:tgtEl>
                    <p:spTgt spid="114692"/>
                  </p:tgtEl>
                </p:cond>
              </p:nextCondLst>
            </p:seq>
            <p:video>
              <p:cMediaNode>
                <p:cTn id="7" fill="hold" display="0">
                  <p:stCondLst>
                    <p:cond delay="indefinite"/>
                  </p:stCondLst>
                  <p:endCondLst>
                    <p:cond evt="onNext" delay="0">
                      <p:tgtEl>
                        <p:sldTgt/>
                      </p:tgtEl>
                    </p:cond>
                    <p:cond evt="onPrev" delay="0">
                      <p:tgtEl>
                        <p:sldTgt/>
                      </p:tgtEl>
                    </p:cond>
                  </p:endCondLst>
                </p:cTn>
                <p:tgtEl>
                  <p:spTgt spid="11469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979712" y="116632"/>
            <a:ext cx="6696744" cy="1268760"/>
          </a:xfrm>
        </p:spPr>
        <p:txBody>
          <a:bodyPr>
            <a:normAutofit fontScale="90000"/>
          </a:bodyPr>
          <a:lstStyle/>
          <a:p>
            <a:pPr>
              <a:defRPr/>
            </a:pPr>
            <a:r>
              <a:rPr lang="en-US" sz="2800" dirty="0" smtClean="0"/>
              <a:t>Tomographic Reconstruction for Measuring the Volume of Individual Anisotropic Aggregates</a:t>
            </a:r>
          </a:p>
        </p:txBody>
      </p:sp>
      <p:sp>
        <p:nvSpPr>
          <p:cNvPr id="116739" name="Rectangle 3"/>
          <p:cNvSpPr>
            <a:spLocks noGrp="1" noChangeArrowheads="1"/>
          </p:cNvSpPr>
          <p:nvPr>
            <p:ph type="body" idx="1"/>
          </p:nvPr>
        </p:nvSpPr>
        <p:spPr>
          <a:xfrm>
            <a:off x="683568" y="4581127"/>
            <a:ext cx="7772400" cy="1440161"/>
          </a:xfrm>
        </p:spPr>
        <p:txBody>
          <a:bodyPr>
            <a:noAutofit/>
          </a:bodyPr>
          <a:lstStyle/>
          <a:p>
            <a:pPr algn="ctr">
              <a:defRPr/>
            </a:pPr>
            <a:r>
              <a:rPr lang="en-US" sz="1800" b="1" dirty="0" smtClean="0"/>
              <a:t>Volume = 359030 voxels = 1.2 x 10</a:t>
            </a:r>
            <a:r>
              <a:rPr lang="en-US" sz="1800" b="1" baseline="30000" dirty="0" smtClean="0"/>
              <a:t>7</a:t>
            </a:r>
            <a:r>
              <a:rPr lang="en-US" sz="1800" b="1" dirty="0" smtClean="0"/>
              <a:t> nm</a:t>
            </a:r>
            <a:r>
              <a:rPr lang="en-US" sz="1800" b="1" baseline="30000" dirty="0" smtClean="0"/>
              <a:t>3</a:t>
            </a:r>
            <a:endParaRPr lang="en-US" sz="1800" b="1" dirty="0" smtClean="0"/>
          </a:p>
          <a:p>
            <a:pPr algn="ctr">
              <a:defRPr/>
            </a:pPr>
            <a:r>
              <a:rPr lang="en-US" sz="1800" b="1" dirty="0" smtClean="0"/>
              <a:t>Area  = 176014 pixels = 1.8 x 10</a:t>
            </a:r>
            <a:r>
              <a:rPr lang="en-US" sz="1800" b="1" baseline="30000" dirty="0" smtClean="0"/>
              <a:t>6</a:t>
            </a:r>
            <a:r>
              <a:rPr lang="en-US" sz="1800" b="1" dirty="0" smtClean="0"/>
              <a:t> nm</a:t>
            </a:r>
            <a:r>
              <a:rPr lang="en-US" sz="1800" b="1" baseline="30000" dirty="0" smtClean="0"/>
              <a:t>2</a:t>
            </a:r>
            <a:endParaRPr lang="en-US" sz="1800" b="1" dirty="0" smtClean="0"/>
          </a:p>
          <a:p>
            <a:pPr algn="ctr">
              <a:defRPr/>
            </a:pPr>
            <a:r>
              <a:rPr lang="en-US" sz="1800" b="1" dirty="0" smtClean="0"/>
              <a:t>Surface Area = 83 m</a:t>
            </a:r>
            <a:r>
              <a:rPr lang="en-US" sz="1800" b="1" baseline="30000" dirty="0" smtClean="0"/>
              <a:t>2</a:t>
            </a:r>
            <a:r>
              <a:rPr lang="en-US" sz="1800" b="1" dirty="0" smtClean="0"/>
              <a:t>/g</a:t>
            </a:r>
          </a:p>
          <a:p>
            <a:pPr algn="ctr">
              <a:defRPr/>
            </a:pPr>
            <a:r>
              <a:rPr lang="en-US" sz="1800" b="1" dirty="0" smtClean="0"/>
              <a:t>2D volume = 349335 </a:t>
            </a:r>
            <a:r>
              <a:rPr lang="en-US" sz="1800" b="1" dirty="0" err="1" smtClean="0"/>
              <a:t>vox</a:t>
            </a:r>
            <a:r>
              <a:rPr lang="en-US" sz="1800" b="1" dirty="0" smtClean="0"/>
              <a:t> (3% difference)</a:t>
            </a:r>
          </a:p>
        </p:txBody>
      </p:sp>
      <p:pic>
        <p:nvPicPr>
          <p:cNvPr id="134148" name="Picture 4" descr="C:\WINDOWS\DESKTOP\My Documents\Tomography\CD2013\T415crop.t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52550" y="1838821"/>
            <a:ext cx="2981325" cy="196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4991100" y="1508621"/>
            <a:ext cx="3371850" cy="2571750"/>
            <a:chOff x="2076" y="624"/>
            <a:chExt cx="2124" cy="1620"/>
          </a:xfrm>
        </p:grpSpPr>
        <p:pic>
          <p:nvPicPr>
            <p:cNvPr id="134152" name="Picture 6" descr="C:\WINDOWS\DESKTOP\My Documents\Tomography\CD2013\Type4.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12" y="672"/>
              <a:ext cx="2032" cy="1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3" name="Rectangle 7"/>
            <p:cNvSpPr>
              <a:spLocks noChangeArrowheads="1"/>
            </p:cNvSpPr>
            <p:nvPr/>
          </p:nvSpPr>
          <p:spPr bwMode="auto">
            <a:xfrm>
              <a:off x="2100" y="624"/>
              <a:ext cx="2076" cy="192"/>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116744" name="Rectangle 8"/>
            <p:cNvSpPr>
              <a:spLocks noChangeArrowheads="1"/>
            </p:cNvSpPr>
            <p:nvPr/>
          </p:nvSpPr>
          <p:spPr bwMode="auto">
            <a:xfrm>
              <a:off x="2076" y="2088"/>
              <a:ext cx="2124" cy="156"/>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116745" name="Rectangle 9"/>
            <p:cNvSpPr>
              <a:spLocks noChangeArrowheads="1"/>
            </p:cNvSpPr>
            <p:nvPr/>
          </p:nvSpPr>
          <p:spPr bwMode="auto">
            <a:xfrm>
              <a:off x="3924" y="768"/>
              <a:ext cx="240" cy="1368"/>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grpSp>
      <p:sp>
        <p:nvSpPr>
          <p:cNvPr id="134150" name="Text Box 10"/>
          <p:cNvSpPr txBox="1">
            <a:spLocks noChangeArrowheads="1"/>
          </p:cNvSpPr>
          <p:nvPr/>
        </p:nvSpPr>
        <p:spPr bwMode="auto">
          <a:xfrm>
            <a:off x="1812925" y="3816846"/>
            <a:ext cx="19970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dirty="0">
                <a:effectLst/>
              </a:rPr>
              <a:t>0° TEM image</a:t>
            </a:r>
          </a:p>
        </p:txBody>
      </p:sp>
      <p:sp>
        <p:nvSpPr>
          <p:cNvPr id="134151" name="Text Box 11"/>
          <p:cNvSpPr txBox="1">
            <a:spLocks noChangeArrowheads="1"/>
          </p:cNvSpPr>
          <p:nvPr/>
        </p:nvSpPr>
        <p:spPr bwMode="auto">
          <a:xfrm>
            <a:off x="4899025" y="3835896"/>
            <a:ext cx="31734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a:effectLst/>
              </a:rPr>
              <a:t>0° Projection of Volume</a:t>
            </a:r>
          </a:p>
        </p:txBody>
      </p:sp>
    </p:spTree>
    <p:extLst>
      <p:ext uri="{BB962C8B-B14F-4D97-AF65-F5344CB8AC3E}">
        <p14:creationId xmlns="" xmlns:p14="http://schemas.microsoft.com/office/powerpoint/2010/main" val="212422201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The Microscopy Laboratory has served as a differentiator for Birla Carbon for many decades and has given tremendous insight into carbon black itself and related materials for elucidating structure property relationships.</a:t>
            </a:r>
          </a:p>
          <a:p>
            <a:r>
              <a:rPr lang="en-US" sz="2400" dirty="0" smtClean="0"/>
              <a:t>In fact, the entire laboratory and process engineering groups have contributed greatly to this mission and the support of all scientist has made Birla Carbon Technology what it is today.</a:t>
            </a:r>
          </a:p>
          <a:p>
            <a:r>
              <a:rPr lang="en-US" sz="2400" dirty="0" smtClean="0"/>
              <a:t>Our company has supplied us with a tremendous “playground” for our scientist, and we should be humbled each day we enter the headquarters and laboratory that we have such an awesome facility and equipment to use for our imagination and innovation.  </a:t>
            </a:r>
            <a:r>
              <a:rPr lang="en-US" sz="2400" i="1" dirty="0" smtClean="0"/>
              <a:t>Creating the future is up to us.</a:t>
            </a:r>
          </a:p>
        </p:txBody>
      </p:sp>
    </p:spTree>
    <p:extLst>
      <p:ext uri="{BB962C8B-B14F-4D97-AF65-F5344CB8AC3E}">
        <p14:creationId xmlns="" xmlns:p14="http://schemas.microsoft.com/office/powerpoint/2010/main" val="2008787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Chapter - Magee</a:t>
            </a:r>
            <a:endParaRPr lang="en-US" dirty="0"/>
          </a:p>
        </p:txBody>
      </p:sp>
      <p:sp>
        <p:nvSpPr>
          <p:cNvPr id="3" name="Content Placeholder 2"/>
          <p:cNvSpPr>
            <a:spLocks noGrp="1"/>
          </p:cNvSpPr>
          <p:nvPr>
            <p:ph idx="1"/>
          </p:nvPr>
        </p:nvSpPr>
        <p:spPr/>
        <p:txBody>
          <a:bodyPr>
            <a:normAutofit/>
          </a:bodyPr>
          <a:lstStyle/>
          <a:p>
            <a:r>
              <a:rPr lang="en-US" dirty="0" smtClean="0"/>
              <a:t>Bill Hess – personal reflection</a:t>
            </a:r>
          </a:p>
          <a:p>
            <a:r>
              <a:rPr lang="en-US" dirty="0" smtClean="0"/>
              <a:t>My role in this history (2000 – 2010)</a:t>
            </a:r>
          </a:p>
          <a:p>
            <a:pPr lvl="1"/>
            <a:r>
              <a:rPr lang="en-US" dirty="0" smtClean="0"/>
              <a:t>Practical Applications</a:t>
            </a:r>
          </a:p>
          <a:p>
            <a:pPr lvl="2"/>
            <a:r>
              <a:rPr lang="en-US" dirty="0" smtClean="0"/>
              <a:t>Fugitive Emissions</a:t>
            </a:r>
          </a:p>
          <a:p>
            <a:pPr lvl="2"/>
            <a:r>
              <a:rPr lang="en-US" dirty="0" smtClean="0"/>
              <a:t>Complaint Resolution/Claim Mitigation</a:t>
            </a:r>
            <a:endParaRPr lang="en-US" dirty="0"/>
          </a:p>
          <a:p>
            <a:pPr lvl="2"/>
            <a:r>
              <a:rPr lang="en-US" dirty="0" smtClean="0"/>
              <a:t>Competitive Blockade (ASTM D3849)</a:t>
            </a:r>
          </a:p>
          <a:p>
            <a:r>
              <a:rPr lang="en-US" dirty="0" smtClean="0"/>
              <a:t>SEM – Tool of propulsion (comments only)</a:t>
            </a:r>
          </a:p>
          <a:p>
            <a:endParaRPr lang="en-US" dirty="0"/>
          </a:p>
        </p:txBody>
      </p:sp>
    </p:spTree>
    <p:extLst>
      <p:ext uri="{BB962C8B-B14F-4D97-AF65-F5344CB8AC3E}">
        <p14:creationId xmlns="" xmlns:p14="http://schemas.microsoft.com/office/powerpoint/2010/main" val="34992746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8D8E6327-8672-4D49-94AD-8EDCFE3536A3}" type="slidenum">
              <a:rPr lang="en-US" altLang="en-US">
                <a:solidFill>
                  <a:srgbClr val="FFFFFF"/>
                </a:solidFill>
              </a:rPr>
              <a:pPr/>
              <a:t>46</a:t>
            </a:fld>
            <a:endParaRPr lang="en-US" altLang="en-US">
              <a:solidFill>
                <a:srgbClr val="FFFFFF"/>
              </a:solidFill>
            </a:endParaRPr>
          </a:p>
        </p:txBody>
      </p:sp>
      <p:pic>
        <p:nvPicPr>
          <p:cNvPr id="1444866" name="Picture 2" descr="Hamilton Steel Mil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444867" name="Rectangle 3"/>
          <p:cNvSpPr>
            <a:spLocks noChangeArrowheads="1"/>
          </p:cNvSpPr>
          <p:nvPr/>
        </p:nvSpPr>
        <p:spPr bwMode="auto">
          <a:xfrm>
            <a:off x="457200" y="3810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effectLst>
                  <a:outerShdw blurRad="38100" dist="38100" dir="2700000" algn="tl">
                    <a:srgbClr val="000000"/>
                  </a:outerShdw>
                </a:effectLst>
                <a:latin typeface="Times New Roman" pitchFamily="18" charset="0"/>
              </a:defRPr>
            </a:lvl1pPr>
            <a:lvl2pPr>
              <a:defRPr sz="3600">
                <a:solidFill>
                  <a:schemeClr val="tx1"/>
                </a:solidFill>
                <a:effectLst>
                  <a:outerShdw blurRad="38100" dist="38100" dir="2700000" algn="tl">
                    <a:srgbClr val="000000"/>
                  </a:outerShdw>
                </a:effectLst>
                <a:latin typeface="Times New Roman" pitchFamily="18" charset="0"/>
              </a:defRPr>
            </a:lvl2pPr>
            <a:lvl3pPr>
              <a:defRPr sz="3600">
                <a:solidFill>
                  <a:schemeClr val="tx1"/>
                </a:solidFill>
                <a:effectLst>
                  <a:outerShdw blurRad="38100" dist="38100" dir="2700000" algn="tl">
                    <a:srgbClr val="000000"/>
                  </a:outerShdw>
                </a:effectLst>
                <a:latin typeface="Times New Roman" pitchFamily="18" charset="0"/>
              </a:defRPr>
            </a:lvl3pPr>
            <a:lvl4pPr>
              <a:defRPr sz="3600">
                <a:solidFill>
                  <a:schemeClr val="tx1"/>
                </a:solidFill>
                <a:effectLst>
                  <a:outerShdw blurRad="38100" dist="38100" dir="2700000" algn="tl">
                    <a:srgbClr val="000000"/>
                  </a:outerShdw>
                </a:effectLst>
                <a:latin typeface="Times New Roman" pitchFamily="18" charset="0"/>
              </a:defRPr>
            </a:lvl4pPr>
            <a:lvl5pPr>
              <a:defRPr sz="3600">
                <a:solidFill>
                  <a:schemeClr val="tx1"/>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3600">
                <a:solidFill>
                  <a:schemeClr val="tx1"/>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3600">
                <a:solidFill>
                  <a:schemeClr val="tx1"/>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3600">
                <a:solidFill>
                  <a:schemeClr val="tx1"/>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3600">
                <a:solidFill>
                  <a:schemeClr val="tx1"/>
                </a:solidFill>
                <a:effectLst>
                  <a:outerShdw blurRad="38100" dist="38100" dir="2700000" algn="tl">
                    <a:srgbClr val="000000"/>
                  </a:outerShdw>
                </a:effectLst>
                <a:latin typeface="Times New Roman" pitchFamily="18" charset="0"/>
              </a:defRPr>
            </a:lvl9pPr>
          </a:lstStyle>
          <a:p>
            <a:pPr algn="ctr" fontAlgn="base">
              <a:spcBef>
                <a:spcPct val="0"/>
              </a:spcBef>
              <a:spcAft>
                <a:spcPct val="0"/>
              </a:spcAft>
            </a:pPr>
            <a:r>
              <a:rPr lang="en-US" altLang="en-US" smtClean="0">
                <a:solidFill>
                  <a:srgbClr val="100008"/>
                </a:solidFill>
              </a:rPr>
              <a:t>View from Downtown Hamilton, Ontario</a:t>
            </a:r>
          </a:p>
        </p:txBody>
      </p:sp>
      <p:sp>
        <p:nvSpPr>
          <p:cNvPr id="1444868" name="Line 4"/>
          <p:cNvSpPr>
            <a:spLocks noChangeShapeType="1"/>
          </p:cNvSpPr>
          <p:nvPr/>
        </p:nvSpPr>
        <p:spPr bwMode="auto">
          <a:xfrm flipH="1">
            <a:off x="2206625" y="2560638"/>
            <a:ext cx="500063" cy="463550"/>
          </a:xfrm>
          <a:prstGeom prst="line">
            <a:avLst/>
          </a:prstGeom>
          <a:noFill/>
          <a:ln w="9525">
            <a:solidFill>
              <a:srgbClr val="100008"/>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sz="2400" smtClean="0">
              <a:solidFill>
                <a:srgbClr val="FFFFFF"/>
              </a:solidFill>
            </a:endParaRPr>
          </a:p>
        </p:txBody>
      </p:sp>
      <p:sp>
        <p:nvSpPr>
          <p:cNvPr id="1444869" name="Text Box 5"/>
          <p:cNvSpPr txBox="1">
            <a:spLocks noChangeArrowheads="1"/>
          </p:cNvSpPr>
          <p:nvPr/>
        </p:nvSpPr>
        <p:spPr bwMode="auto">
          <a:xfrm>
            <a:off x="2752725" y="2151063"/>
            <a:ext cx="1563688"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smtClean="0">
                <a:solidFill>
                  <a:srgbClr val="100008"/>
                </a:solidFill>
                <a:effectLst>
                  <a:outerShdw blurRad="38100" dist="38100" dir="2700000" algn="tl">
                    <a:srgbClr val="000000"/>
                  </a:outerShdw>
                </a:effectLst>
              </a:rPr>
              <a:t>Steel Mill</a:t>
            </a:r>
          </a:p>
          <a:p>
            <a:pPr algn="ctr" fontAlgn="base">
              <a:spcBef>
                <a:spcPct val="0"/>
              </a:spcBef>
              <a:spcAft>
                <a:spcPct val="0"/>
              </a:spcAft>
            </a:pPr>
            <a:r>
              <a:rPr lang="en-US" altLang="en-US" sz="2400" smtClean="0">
                <a:solidFill>
                  <a:srgbClr val="100008"/>
                </a:solidFill>
                <a:effectLst>
                  <a:outerShdw blurRad="38100" dist="38100" dir="2700000" algn="tl">
                    <a:srgbClr val="000000"/>
                  </a:outerShdw>
                </a:effectLst>
              </a:rPr>
              <a:t>Coke Oven</a:t>
            </a:r>
          </a:p>
        </p:txBody>
      </p:sp>
    </p:spTree>
    <p:extLst>
      <p:ext uri="{BB962C8B-B14F-4D97-AF65-F5344CB8AC3E}">
        <p14:creationId xmlns="" xmlns:p14="http://schemas.microsoft.com/office/powerpoint/2010/main" val="249222339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73BA51D2-039D-4B40-AE3E-2F731E4E8BE5}" type="slidenum">
              <a:rPr lang="en-US" altLang="en-US">
                <a:solidFill>
                  <a:srgbClr val="FFFFFF"/>
                </a:solidFill>
              </a:rPr>
              <a:pPr/>
              <a:t>47</a:t>
            </a:fld>
            <a:endParaRPr lang="en-US" altLang="en-US">
              <a:solidFill>
                <a:srgbClr val="FFFFFF"/>
              </a:solidFill>
            </a:endParaRPr>
          </a:p>
        </p:txBody>
      </p:sp>
      <p:pic>
        <p:nvPicPr>
          <p:cNvPr id="144691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15975" y="1827213"/>
            <a:ext cx="3802063" cy="3802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6915" name="Text Box 3"/>
          <p:cNvSpPr txBox="1">
            <a:spLocks noChangeArrowheads="1"/>
          </p:cNvSpPr>
          <p:nvPr/>
        </p:nvSpPr>
        <p:spPr bwMode="auto">
          <a:xfrm>
            <a:off x="1854200" y="5664200"/>
            <a:ext cx="2212465"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dirty="0" smtClean="0"/>
              <a:t>Carbon = 97.4 %</a:t>
            </a:r>
          </a:p>
          <a:p>
            <a:pPr fontAlgn="base">
              <a:spcBef>
                <a:spcPct val="0"/>
              </a:spcBef>
              <a:spcAft>
                <a:spcPct val="0"/>
              </a:spcAft>
            </a:pPr>
            <a:r>
              <a:rPr lang="en-US" altLang="en-US" sz="2400" dirty="0" smtClean="0"/>
              <a:t>Oxygen = 2.3 %</a:t>
            </a:r>
          </a:p>
          <a:p>
            <a:pPr fontAlgn="base">
              <a:spcBef>
                <a:spcPct val="0"/>
              </a:spcBef>
              <a:spcAft>
                <a:spcPct val="0"/>
              </a:spcAft>
            </a:pPr>
            <a:r>
              <a:rPr lang="en-US" altLang="en-US" sz="2400" dirty="0" smtClean="0"/>
              <a:t>Sulfur = 0.3 %</a:t>
            </a:r>
          </a:p>
        </p:txBody>
      </p:sp>
      <p:pic>
        <p:nvPicPr>
          <p:cNvPr id="1446916" name="Picture 4" descr="A-51616ii"/>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27588" y="1827213"/>
            <a:ext cx="3803650" cy="380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6917" name="Text Box 5"/>
          <p:cNvSpPr txBox="1">
            <a:spLocks noChangeArrowheads="1"/>
          </p:cNvSpPr>
          <p:nvPr/>
        </p:nvSpPr>
        <p:spPr bwMode="auto">
          <a:xfrm>
            <a:off x="5494338" y="5664200"/>
            <a:ext cx="2212465"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dirty="0" smtClean="0"/>
              <a:t>Carbon = 99.4 %</a:t>
            </a:r>
          </a:p>
          <a:p>
            <a:pPr fontAlgn="base">
              <a:spcBef>
                <a:spcPct val="0"/>
              </a:spcBef>
              <a:spcAft>
                <a:spcPct val="0"/>
              </a:spcAft>
            </a:pPr>
            <a:r>
              <a:rPr lang="en-US" altLang="en-US" sz="2400" dirty="0" smtClean="0"/>
              <a:t>Oxygen = 0.4 %</a:t>
            </a:r>
          </a:p>
          <a:p>
            <a:pPr fontAlgn="base">
              <a:spcBef>
                <a:spcPct val="0"/>
              </a:spcBef>
              <a:spcAft>
                <a:spcPct val="0"/>
              </a:spcAft>
            </a:pPr>
            <a:r>
              <a:rPr lang="en-US" altLang="en-US" sz="2400" dirty="0" smtClean="0"/>
              <a:t>Sulfur = 0.2 %</a:t>
            </a:r>
          </a:p>
        </p:txBody>
      </p:sp>
      <p:sp>
        <p:nvSpPr>
          <p:cNvPr id="1446918" name="Text Box 5"/>
          <p:cNvSpPr txBox="1">
            <a:spLocks noChangeArrowheads="1"/>
          </p:cNvSpPr>
          <p:nvPr/>
        </p:nvSpPr>
        <p:spPr bwMode="auto">
          <a:xfrm>
            <a:off x="1320800" y="1344613"/>
            <a:ext cx="2867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dirty="0" smtClean="0"/>
              <a:t>Soot from Coke Oven</a:t>
            </a:r>
          </a:p>
        </p:txBody>
      </p:sp>
      <p:sp>
        <p:nvSpPr>
          <p:cNvPr id="1446919" name="Text Box 6"/>
          <p:cNvSpPr txBox="1">
            <a:spLocks noChangeArrowheads="1"/>
          </p:cNvSpPr>
          <p:nvPr/>
        </p:nvSpPr>
        <p:spPr bwMode="auto">
          <a:xfrm>
            <a:off x="5911850" y="1343025"/>
            <a:ext cx="18669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ltLang="en-US" dirty="0"/>
              <a:t>Carbon Black</a:t>
            </a:r>
          </a:p>
        </p:txBody>
      </p:sp>
      <p:sp>
        <p:nvSpPr>
          <p:cNvPr id="1446920" name="Text Box 6"/>
          <p:cNvSpPr txBox="1">
            <a:spLocks noChangeArrowheads="1"/>
          </p:cNvSpPr>
          <p:nvPr/>
        </p:nvSpPr>
        <p:spPr bwMode="auto">
          <a:xfrm>
            <a:off x="539552" y="404664"/>
            <a:ext cx="916781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3600" dirty="0" smtClean="0"/>
              <a:t>Transmission Electron Micrographs</a:t>
            </a:r>
          </a:p>
        </p:txBody>
      </p:sp>
    </p:spTree>
    <p:extLst>
      <p:ext uri="{BB962C8B-B14F-4D97-AF65-F5344CB8AC3E}">
        <p14:creationId xmlns="" xmlns:p14="http://schemas.microsoft.com/office/powerpoint/2010/main" val="335762288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PolyOne Hickok N650U Claim</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2345667"/>
            <a:ext cx="8229600" cy="27395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7" name="Straight Connector 6"/>
          <p:cNvCxnSpPr/>
          <p:nvPr/>
        </p:nvCxnSpPr>
        <p:spPr>
          <a:xfrm>
            <a:off x="539552" y="3501008"/>
            <a:ext cx="4320480"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458757" y="1599990"/>
            <a:ext cx="3296736" cy="461665"/>
          </a:xfrm>
          <a:prstGeom prst="rect">
            <a:avLst/>
          </a:prstGeom>
          <a:noFill/>
        </p:spPr>
        <p:txBody>
          <a:bodyPr wrap="none" rtlCol="0">
            <a:spAutoFit/>
          </a:bodyPr>
          <a:lstStyle/>
          <a:p>
            <a:r>
              <a:rPr lang="en-US" sz="2400" smtClean="0"/>
              <a:t>Excerpt </a:t>
            </a:r>
            <a:r>
              <a:rPr lang="en-US" sz="2400" dirty="0" smtClean="0"/>
              <a:t>from Lab Report:</a:t>
            </a:r>
            <a:endParaRPr lang="en-US" sz="2400" dirty="0"/>
          </a:p>
        </p:txBody>
      </p:sp>
      <p:cxnSp>
        <p:nvCxnSpPr>
          <p:cNvPr id="8" name="Straight Connector 7"/>
          <p:cNvCxnSpPr/>
          <p:nvPr/>
        </p:nvCxnSpPr>
        <p:spPr>
          <a:xfrm>
            <a:off x="6444208" y="3068960"/>
            <a:ext cx="2232248"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 xmlns:p14="http://schemas.microsoft.com/office/powerpoint/2010/main" val="239682139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Carbon Black Meets Expectations</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2132856"/>
            <a:ext cx="8028385" cy="34465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6677356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9" name="TextBox 8"/>
          <p:cNvSpPr txBox="1"/>
          <p:nvPr/>
        </p:nvSpPr>
        <p:spPr>
          <a:xfrm>
            <a:off x="467544" y="1484784"/>
            <a:ext cx="3672408" cy="2308324"/>
          </a:xfrm>
          <a:prstGeom prst="rect">
            <a:avLst/>
          </a:prstGeom>
          <a:noFill/>
        </p:spPr>
        <p:txBody>
          <a:bodyPr wrap="square" rtlCol="0">
            <a:spAutoFit/>
          </a:bodyPr>
          <a:lstStyle/>
          <a:p>
            <a:pPr algn="r"/>
            <a:r>
              <a:rPr lang="en-US" sz="2400" dirty="0" smtClean="0"/>
              <a:t>1931 Forbes Magazine Carbon Black advertisement</a:t>
            </a:r>
          </a:p>
          <a:p>
            <a:pPr algn="r"/>
            <a:endParaRPr lang="en-US" sz="2400" dirty="0" smtClean="0"/>
          </a:p>
          <a:p>
            <a:pPr algn="r"/>
            <a:r>
              <a:rPr lang="en-US" sz="2400" dirty="0" smtClean="0"/>
              <a:t>“Magic Smoke”</a:t>
            </a:r>
          </a:p>
          <a:p>
            <a:pPr algn="r"/>
            <a:endParaRPr lang="en-US" sz="2400" dirty="0" smtClean="0"/>
          </a:p>
          <a:p>
            <a:pPr algn="r"/>
            <a:r>
              <a:rPr lang="en-US" sz="2400" dirty="0" smtClean="0"/>
              <a:t>“200 Tons of Smoke a Day”</a:t>
            </a:r>
          </a:p>
        </p:txBody>
      </p:sp>
      <p:pic>
        <p:nvPicPr>
          <p:cNvPr id="1026" name="Picture 2" descr="L:\LS5-Physics\Propaganda\Historical Advertisements\1931 Poster 001.jpg"/>
          <p:cNvPicPr>
            <a:picLocks noChangeAspect="1" noChangeArrowheads="1"/>
          </p:cNvPicPr>
          <p:nvPr/>
        </p:nvPicPr>
        <p:blipFill>
          <a:blip r:embed="rId3" cstate="print"/>
          <a:srcRect/>
          <a:stretch>
            <a:fillRect/>
          </a:stretch>
        </p:blipFill>
        <p:spPr bwMode="auto">
          <a:xfrm>
            <a:off x="4139952" y="-1"/>
            <a:ext cx="4968552" cy="6831759"/>
          </a:xfrm>
          <a:prstGeom prst="rect">
            <a:avLst/>
          </a:prstGeom>
          <a:noFill/>
        </p:spPr>
      </p:pic>
      <p:sp>
        <p:nvSpPr>
          <p:cNvPr id="16" name="TextBox 15"/>
          <p:cNvSpPr txBox="1"/>
          <p:nvPr/>
        </p:nvSpPr>
        <p:spPr>
          <a:xfrm>
            <a:off x="467544" y="4043619"/>
            <a:ext cx="3672408" cy="1200329"/>
          </a:xfrm>
          <a:prstGeom prst="rect">
            <a:avLst/>
          </a:prstGeom>
          <a:noFill/>
        </p:spPr>
        <p:txBody>
          <a:bodyPr wrap="square" rtlCol="0">
            <a:spAutoFit/>
          </a:bodyPr>
          <a:lstStyle/>
          <a:p>
            <a:pPr algn="r"/>
            <a:r>
              <a:rPr lang="en-US" sz="2400" dirty="0" smtClean="0"/>
              <a:t>The truth was that they didn’t understand what carbon black really was!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 to the Rescue</a:t>
            </a:r>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6508"/>
          <a:stretch/>
        </p:blipFill>
        <p:spPr bwMode="auto">
          <a:xfrm>
            <a:off x="1403648" y="1556792"/>
            <a:ext cx="6684053" cy="5049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23928" y="2276872"/>
            <a:ext cx="5145063" cy="12015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250750757"/>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072" y="274638"/>
            <a:ext cx="4723168" cy="1143000"/>
          </a:xfrm>
        </p:spPr>
        <p:txBody>
          <a:bodyPr>
            <a:normAutofit/>
          </a:bodyPr>
          <a:lstStyle/>
          <a:p>
            <a:r>
              <a:rPr lang="en-US" dirty="0" smtClean="0"/>
              <a:t>Complaint Summary</a:t>
            </a:r>
            <a:endParaRPr lang="en-US" dirty="0"/>
          </a:p>
        </p:txBody>
      </p:sp>
      <p:sp>
        <p:nvSpPr>
          <p:cNvPr id="3" name="Content Placeholder 2"/>
          <p:cNvSpPr>
            <a:spLocks noGrp="1"/>
          </p:cNvSpPr>
          <p:nvPr>
            <p:ph idx="1"/>
          </p:nvPr>
        </p:nvSpPr>
        <p:spPr/>
        <p:txBody>
          <a:bodyPr>
            <a:normAutofit/>
          </a:bodyPr>
          <a:lstStyle/>
          <a:p>
            <a:r>
              <a:rPr lang="en-US" dirty="0" smtClean="0"/>
              <a:t>Compound contaminated with N330</a:t>
            </a:r>
          </a:p>
          <a:p>
            <a:r>
              <a:rPr lang="en-US" dirty="0" smtClean="0"/>
              <a:t>Hickok cannot make this type of CB</a:t>
            </a:r>
          </a:p>
          <a:p>
            <a:r>
              <a:rPr lang="en-US" dirty="0" smtClean="0"/>
              <a:t>Hickok Railcars – contamination not possible</a:t>
            </a:r>
          </a:p>
          <a:p>
            <a:r>
              <a:rPr lang="en-US" dirty="0" smtClean="0"/>
              <a:t>Other CB used by Customer – N330</a:t>
            </a:r>
          </a:p>
          <a:p>
            <a:r>
              <a:rPr lang="en-US" dirty="0" smtClean="0"/>
              <a:t>No claim paid or carbon black returned</a:t>
            </a:r>
          </a:p>
          <a:p>
            <a:r>
              <a:rPr lang="en-US" dirty="0" smtClean="0"/>
              <a:t>10 Years Later. . .</a:t>
            </a:r>
            <a:endParaRPr lang="en-US" dirty="0"/>
          </a:p>
        </p:txBody>
      </p:sp>
    </p:spTree>
    <p:extLst>
      <p:ext uri="{BB962C8B-B14F-4D97-AF65-F5344CB8AC3E}">
        <p14:creationId xmlns="" xmlns:p14="http://schemas.microsoft.com/office/powerpoint/2010/main" val="3482926943"/>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072" y="274638"/>
            <a:ext cx="6955416" cy="1143000"/>
          </a:xfrm>
        </p:spPr>
        <p:txBody>
          <a:bodyPr>
            <a:normAutofit fontScale="90000"/>
          </a:bodyPr>
          <a:lstStyle/>
          <a:p>
            <a:r>
              <a:rPr lang="en-US" dirty="0" smtClean="0"/>
              <a:t>TEM – Not Good for Specifications</a:t>
            </a:r>
            <a:endParaRPr lang="en-US" dirty="0"/>
          </a:p>
        </p:txBody>
      </p:sp>
      <p:sp>
        <p:nvSpPr>
          <p:cNvPr id="3" name="Content Placeholder 2"/>
          <p:cNvSpPr>
            <a:spLocks noGrp="1"/>
          </p:cNvSpPr>
          <p:nvPr>
            <p:ph idx="1"/>
          </p:nvPr>
        </p:nvSpPr>
        <p:spPr>
          <a:xfrm>
            <a:off x="457200" y="1600200"/>
            <a:ext cx="8507288" cy="4525963"/>
          </a:xfrm>
        </p:spPr>
        <p:txBody>
          <a:bodyPr/>
          <a:lstStyle/>
          <a:p>
            <a:r>
              <a:rPr lang="en-US" dirty="0" smtClean="0"/>
              <a:t>Particle size – how is it measured at plant.</a:t>
            </a:r>
          </a:p>
          <a:p>
            <a:r>
              <a:rPr lang="en-US" dirty="0" smtClean="0"/>
              <a:t>MPS Spec. for UV Applications.</a:t>
            </a:r>
          </a:p>
          <a:p>
            <a:r>
              <a:rPr lang="en-US" dirty="0" smtClean="0"/>
              <a:t>The current ASTM Method (D3849) was not capable of accurate quantitative measurements between companies.</a:t>
            </a:r>
            <a:endParaRPr lang="en-US" dirty="0"/>
          </a:p>
        </p:txBody>
      </p:sp>
    </p:spTree>
    <p:extLst>
      <p:ext uri="{BB962C8B-B14F-4D97-AF65-F5344CB8AC3E}">
        <p14:creationId xmlns="" xmlns:p14="http://schemas.microsoft.com/office/powerpoint/2010/main" val="171042931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normAutofit fontScale="90000"/>
          </a:bodyPr>
          <a:lstStyle/>
          <a:p>
            <a:r>
              <a:rPr lang="en-US" altLang="en-US" dirty="0"/>
              <a:t>Measuring CB Morphology is Hard </a:t>
            </a:r>
            <a:r>
              <a:rPr lang="en-US" altLang="en-US" dirty="0" smtClean="0"/>
              <a:t>Work</a:t>
            </a:r>
            <a:endParaRPr lang="en-US" altLang="en-US" dirty="0"/>
          </a:p>
        </p:txBody>
      </p:sp>
      <p:pic>
        <p:nvPicPr>
          <p:cNvPr id="408581" name="Picture 5" descr="GumpBoa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19414" y="1628800"/>
            <a:ext cx="2697011" cy="4067150"/>
          </a:xfrm>
          <a:prstGeom prst="rect">
            <a:avLst/>
          </a:prstGeom>
          <a:noFill/>
          <a:extLst>
            <a:ext uri="{909E8E84-426E-40DD-AFC4-6F175D3DCCD1}">
              <a14:hiddenFill xmlns="" xmlns:a14="http://schemas.microsoft.com/office/drawing/2010/main">
                <a:solidFill>
                  <a:srgbClr val="FFFFFF"/>
                </a:solidFill>
              </a14:hiddenFill>
            </a:ext>
          </a:extLst>
        </p:spPr>
      </p:pic>
      <p:sp>
        <p:nvSpPr>
          <p:cNvPr id="408582" name="Text Box 6"/>
          <p:cNvSpPr txBox="1">
            <a:spLocks noChangeArrowheads="1"/>
          </p:cNvSpPr>
          <p:nvPr/>
        </p:nvSpPr>
        <p:spPr bwMode="auto">
          <a:xfrm>
            <a:off x="2041525" y="5903913"/>
            <a:ext cx="1544012"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D3849 </a:t>
            </a:r>
            <a:r>
              <a:rPr lang="en-US" altLang="en-US" dirty="0" smtClean="0"/>
              <a:t>in 2008</a:t>
            </a:r>
            <a:endParaRPr lang="en-US" altLang="en-US" dirty="0"/>
          </a:p>
        </p:txBody>
      </p:sp>
      <p:sp>
        <p:nvSpPr>
          <p:cNvPr id="408583" name="Text Box 7"/>
          <p:cNvSpPr txBox="1">
            <a:spLocks noChangeArrowheads="1"/>
          </p:cNvSpPr>
          <p:nvPr/>
        </p:nvSpPr>
        <p:spPr bwMode="auto">
          <a:xfrm>
            <a:off x="5867400" y="5881688"/>
            <a:ext cx="23939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Where we want to be.</a:t>
            </a:r>
          </a:p>
        </p:txBody>
      </p:sp>
      <p:pic>
        <p:nvPicPr>
          <p:cNvPr id="408585" name="Picture 9" descr="forrest_gump_shrimp_ne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57800" y="2286000"/>
            <a:ext cx="3333750" cy="27241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8323782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Better TEM Method Possible</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a:t>We can rebuild him. We have the technology. We can make him better than he was. Better, stronger, faster. </a:t>
            </a:r>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83768" y="2708920"/>
            <a:ext cx="4572000" cy="3429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66168892"/>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072" y="53752"/>
            <a:ext cx="6677728" cy="1143000"/>
          </a:xfrm>
        </p:spPr>
        <p:txBody>
          <a:bodyPr>
            <a:normAutofit fontScale="90000"/>
          </a:bodyPr>
          <a:lstStyle/>
          <a:p>
            <a:r>
              <a:rPr lang="en-US" dirty="0" smtClean="0"/>
              <a:t>A Better TEM </a:t>
            </a:r>
            <a:r>
              <a:rPr lang="en-US" dirty="0" smtClean="0"/>
              <a:t>Method</a:t>
            </a:r>
            <a:br>
              <a:rPr lang="en-US" dirty="0" smtClean="0"/>
            </a:br>
            <a:r>
              <a:rPr lang="en-US" dirty="0" smtClean="0"/>
              <a:t>Strongl</a:t>
            </a:r>
            <a:r>
              <a:rPr lang="en-US" dirty="0" smtClean="0"/>
              <a:t>y Opposed</a:t>
            </a:r>
            <a:endParaRPr lang="en-US" dirty="0"/>
          </a:p>
        </p:txBody>
      </p:sp>
      <p:sp>
        <p:nvSpPr>
          <p:cNvPr id="6" name="TextBox 5"/>
          <p:cNvSpPr txBox="1"/>
          <p:nvPr/>
        </p:nvSpPr>
        <p:spPr>
          <a:xfrm>
            <a:off x="755576" y="1916832"/>
            <a:ext cx="7632848" cy="2251065"/>
          </a:xfrm>
          <a:prstGeom prst="rect">
            <a:avLst/>
          </a:prstGeom>
          <a:noFill/>
        </p:spPr>
        <p:txBody>
          <a:bodyPr wrap="square" rtlCol="0">
            <a:spAutoFit/>
          </a:bodyPr>
          <a:lstStyle/>
          <a:p>
            <a:pPr>
              <a:lnSpc>
                <a:spcPct val="150000"/>
              </a:lnSpc>
              <a:buFont typeface="Arial" pitchFamily="34" charset="0"/>
              <a:buChar char="•"/>
            </a:pPr>
            <a:r>
              <a:rPr lang="en-US" sz="2400" dirty="0" smtClean="0"/>
              <a:t> Major competitor strongly opposed to modifications and improvement to the TEM standard </a:t>
            </a:r>
          </a:p>
          <a:p>
            <a:pPr>
              <a:lnSpc>
                <a:spcPct val="150000"/>
              </a:lnSpc>
              <a:buFont typeface="Arial" pitchFamily="34" charset="0"/>
              <a:buChar char="•"/>
            </a:pPr>
            <a:r>
              <a:rPr lang="en-US" sz="2400" dirty="0" smtClean="0"/>
              <a:t> </a:t>
            </a:r>
            <a:r>
              <a:rPr lang="en-US" sz="2400" dirty="0" smtClean="0"/>
              <a:t>Blocked all attempts to improve method</a:t>
            </a:r>
          </a:p>
          <a:p>
            <a:pPr>
              <a:lnSpc>
                <a:spcPct val="150000"/>
              </a:lnSpc>
              <a:buFont typeface="Arial" pitchFamily="34" charset="0"/>
              <a:buChar char="•"/>
            </a:pPr>
            <a:r>
              <a:rPr lang="en-US" sz="2400" dirty="0" smtClean="0"/>
              <a:t> Even brought lawyers to the ASTM Meeting (a first)</a:t>
            </a:r>
            <a:endParaRPr lang="en-US" sz="2400" dirty="0"/>
          </a:p>
        </p:txBody>
      </p:sp>
    </p:spTree>
    <p:extLst>
      <p:ext uri="{BB962C8B-B14F-4D97-AF65-F5344CB8AC3E}">
        <p14:creationId xmlns="" xmlns:p14="http://schemas.microsoft.com/office/powerpoint/2010/main" val="146616889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rmAutofit/>
          </a:bodyPr>
          <a:lstStyle/>
          <a:p>
            <a:r>
              <a:rPr lang="en-US" sz="3600" dirty="0" smtClean="0"/>
              <a:t>Commercial Issue </a:t>
            </a:r>
            <a:r>
              <a:rPr lang="en-US" sz="2800" dirty="0" smtClean="0"/>
              <a:t>– </a:t>
            </a:r>
            <a:br>
              <a:rPr lang="en-US" sz="2800" dirty="0" smtClean="0"/>
            </a:br>
            <a:r>
              <a:rPr lang="en-US" sz="2800" dirty="0" smtClean="0"/>
              <a:t>Why Did Cabot Fight So Hard?</a:t>
            </a:r>
            <a:endParaRPr lang="en-US" sz="2800" dirty="0"/>
          </a:p>
        </p:txBody>
      </p:sp>
      <p:sp>
        <p:nvSpPr>
          <p:cNvPr id="5" name="Content Placeholder 2"/>
          <p:cNvSpPr>
            <a:spLocks noGrp="1"/>
          </p:cNvSpPr>
          <p:nvPr>
            <p:ph idx="1"/>
          </p:nvPr>
        </p:nvSpPr>
        <p:spPr>
          <a:xfrm>
            <a:off x="373298" y="1844824"/>
            <a:ext cx="8702204" cy="1656184"/>
          </a:xfrm>
        </p:spPr>
        <p:txBody>
          <a:bodyPr>
            <a:noAutofit/>
          </a:bodyPr>
          <a:lstStyle/>
          <a:p>
            <a:r>
              <a:rPr lang="en-US" sz="1800" dirty="0" smtClean="0"/>
              <a:t>Costs</a:t>
            </a:r>
          </a:p>
          <a:p>
            <a:pPr lvl="1"/>
            <a:r>
              <a:rPr lang="en-US" sz="1600" b="0" dirty="0" smtClean="0"/>
              <a:t> N300 carbon black costs ~11% less to produce than N200</a:t>
            </a:r>
          </a:p>
          <a:p>
            <a:pPr>
              <a:buNone/>
            </a:pPr>
            <a:endParaRPr lang="en-US" sz="700" dirty="0" smtClean="0"/>
          </a:p>
          <a:p>
            <a:r>
              <a:rPr lang="en-US" sz="1800" dirty="0" smtClean="0"/>
              <a:t>Dispersion</a:t>
            </a:r>
          </a:p>
          <a:p>
            <a:pPr lvl="1"/>
            <a:r>
              <a:rPr lang="en-US" sz="1600" b="0" dirty="0" smtClean="0"/>
              <a:t> Coarser carbon blacks easier to disperse</a:t>
            </a:r>
          </a:p>
          <a:p>
            <a:pPr lvl="1">
              <a:buNone/>
            </a:pPr>
            <a:endParaRPr lang="en-US" sz="700" b="0" dirty="0" smtClean="0"/>
          </a:p>
          <a:p>
            <a:r>
              <a:rPr lang="en-US" sz="1800" dirty="0" smtClean="0"/>
              <a:t>Hard to detect performance difference </a:t>
            </a:r>
          </a:p>
          <a:p>
            <a:pPr marL="0" indent="0">
              <a:buNone/>
            </a:pPr>
            <a:r>
              <a:rPr lang="en-US" sz="1800" dirty="0"/>
              <a:t>	</a:t>
            </a:r>
            <a:r>
              <a:rPr lang="en-US" sz="1800" dirty="0" smtClean="0"/>
              <a:t>over short time range</a:t>
            </a:r>
          </a:p>
          <a:p>
            <a:r>
              <a:rPr lang="en-US" sz="1800" dirty="0" smtClean="0"/>
              <a:t>Blocks out honest competitors (BC)</a:t>
            </a:r>
          </a:p>
          <a:p>
            <a:endParaRPr lang="en-US" sz="1800" b="0" dirty="0" smtClean="0"/>
          </a:p>
          <a:p>
            <a:pPr lvl="1">
              <a:buNone/>
            </a:pPr>
            <a:endParaRPr lang="en-US" sz="1600" dirty="0" smtClean="0"/>
          </a:p>
          <a:p>
            <a:pPr lvl="1">
              <a:buNone/>
            </a:pPr>
            <a:endParaRPr lang="en-US" sz="900" b="0" dirty="0" smtClean="0"/>
          </a:p>
        </p:txBody>
      </p:sp>
      <p:pic>
        <p:nvPicPr>
          <p:cNvPr id="6" name="Picture 2"/>
          <p:cNvPicPr>
            <a:picLocks noChangeAspect="1" noChangeArrowheads="1"/>
          </p:cNvPicPr>
          <p:nvPr/>
        </p:nvPicPr>
        <p:blipFill>
          <a:blip r:embed="rId3" cstate="print"/>
          <a:srcRect/>
          <a:stretch>
            <a:fillRect/>
          </a:stretch>
        </p:blipFill>
        <p:spPr bwMode="auto">
          <a:xfrm>
            <a:off x="5508104" y="2852936"/>
            <a:ext cx="2890916" cy="2503473"/>
          </a:xfrm>
          <a:prstGeom prst="rect">
            <a:avLst/>
          </a:prstGeom>
          <a:noFill/>
          <a:ln w="9525">
            <a:noFill/>
            <a:miter lim="800000"/>
            <a:headEnd/>
            <a:tailEnd/>
          </a:ln>
        </p:spPr>
      </p:pic>
    </p:spTree>
    <p:extLst>
      <p:ext uri="{BB962C8B-B14F-4D97-AF65-F5344CB8AC3E}">
        <p14:creationId xmlns="" xmlns:p14="http://schemas.microsoft.com/office/powerpoint/2010/main" val="39335694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476672"/>
            <a:ext cx="6677728" cy="1143000"/>
          </a:xfrm>
        </p:spPr>
        <p:txBody>
          <a:bodyPr>
            <a:normAutofit fontScale="90000"/>
          </a:bodyPr>
          <a:lstStyle/>
          <a:p>
            <a:r>
              <a:rPr lang="en-US" dirty="0" smtClean="0"/>
              <a:t>ASTM Standard Revised 2014  </a:t>
            </a:r>
            <a:br>
              <a:rPr lang="en-US" dirty="0" smtClean="0"/>
            </a:br>
            <a:r>
              <a:rPr lang="en-US" sz="3100" dirty="0" smtClean="0"/>
              <a:t>No TEM Required for MPS Certification</a:t>
            </a:r>
            <a:r>
              <a:rPr lang="en-US" dirty="0" smtClean="0"/>
              <a:t/>
            </a:r>
            <a:br>
              <a:rPr lang="en-US" dirty="0" smtClean="0"/>
            </a:br>
            <a:endParaRPr lang="en-US"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1628800"/>
            <a:ext cx="4734297" cy="27920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91880" y="4420821"/>
            <a:ext cx="5085383" cy="19591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1" name="Picture 5" descr="Image result for micromeritics gemini vi"/>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22964" y="4509120"/>
            <a:ext cx="1467712" cy="216294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p:cNvPicPr>
            <a:picLocks noGrp="1" noChangeAspect="1" noChangeArrowheads="1"/>
          </p:cNvPicPr>
          <p:nvPr>
            <p:ph idx="1"/>
          </p:nvPr>
        </p:nvPicPr>
        <p:blipFill>
          <a:blip r:embed="rId5" cstate="print">
            <a:extLst>
              <a:ext uri="{28A0092B-C50C-407E-A947-70E740481C1C}">
                <a14:useLocalDpi xmlns="" xmlns:a14="http://schemas.microsoft.com/office/drawing/2010/main" val="0"/>
              </a:ext>
            </a:extLst>
          </a:blip>
          <a:srcRect/>
          <a:stretch>
            <a:fillRect/>
          </a:stretch>
        </p:blipFill>
        <p:spPr bwMode="auto">
          <a:xfrm>
            <a:off x="5868144" y="1484784"/>
            <a:ext cx="1829045" cy="2761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6323062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018" y="443620"/>
            <a:ext cx="4624381" cy="600971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21856" y="443620"/>
            <a:ext cx="4522143" cy="588719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506061861"/>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Closing Remarks</a:t>
            </a:r>
            <a:endParaRPr lang="en-US" dirty="0"/>
          </a:p>
        </p:txBody>
      </p:sp>
      <p:sp>
        <p:nvSpPr>
          <p:cNvPr id="3" name="Content Placeholder 2"/>
          <p:cNvSpPr>
            <a:spLocks noGrp="1"/>
          </p:cNvSpPr>
          <p:nvPr>
            <p:ph idx="1"/>
          </p:nvPr>
        </p:nvSpPr>
        <p:spPr/>
        <p:txBody>
          <a:bodyPr/>
          <a:lstStyle/>
          <a:p>
            <a:r>
              <a:rPr lang="en-US" dirty="0" smtClean="0"/>
              <a:t>Tools not Toys</a:t>
            </a:r>
          </a:p>
          <a:p>
            <a:pPr lvl="1"/>
            <a:r>
              <a:rPr lang="en-US" dirty="0" smtClean="0"/>
              <a:t>Solving today’s problems</a:t>
            </a:r>
          </a:p>
          <a:p>
            <a:pPr lvl="1"/>
            <a:r>
              <a:rPr lang="en-US" dirty="0" smtClean="0"/>
              <a:t>Developing tomorrow’s solutions</a:t>
            </a:r>
          </a:p>
          <a:p>
            <a:r>
              <a:rPr lang="en-US" dirty="0" smtClean="0"/>
              <a:t>Management Support</a:t>
            </a:r>
          </a:p>
          <a:p>
            <a:r>
              <a:rPr lang="en-US" dirty="0" smtClean="0"/>
              <a:t>Lab Tour Details</a:t>
            </a:r>
            <a:endParaRPr lang="en-US" dirty="0"/>
          </a:p>
        </p:txBody>
      </p:sp>
    </p:spTree>
    <p:extLst>
      <p:ext uri="{BB962C8B-B14F-4D97-AF65-F5344CB8AC3E}">
        <p14:creationId xmlns="" xmlns:p14="http://schemas.microsoft.com/office/powerpoint/2010/main" val="278307883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7164288" cy="1143000"/>
          </a:xfrm>
        </p:spPr>
        <p:txBody>
          <a:bodyPr>
            <a:normAutofit/>
          </a:bodyPr>
          <a:lstStyle/>
          <a:p>
            <a:r>
              <a:rPr lang="en-US" dirty="0" smtClean="0">
                <a:latin typeface="+mn-lt"/>
              </a:rPr>
              <a:t>Carbon Black is So Small…</a:t>
            </a:r>
            <a:endParaRPr lang="en-US" dirty="0">
              <a:latin typeface="+mn-lt"/>
            </a:endParaRPr>
          </a:p>
        </p:txBody>
      </p:sp>
      <p:sp>
        <p:nvSpPr>
          <p:cNvPr id="3" name="Content Placeholder 2"/>
          <p:cNvSpPr>
            <a:spLocks noGrp="1"/>
          </p:cNvSpPr>
          <p:nvPr>
            <p:ph idx="1"/>
          </p:nvPr>
        </p:nvSpPr>
        <p:spPr>
          <a:xfrm>
            <a:off x="-36512" y="1412776"/>
            <a:ext cx="5184576" cy="5445224"/>
          </a:xfrm>
        </p:spPr>
        <p:txBody>
          <a:bodyPr>
            <a:normAutofit/>
          </a:bodyPr>
          <a:lstStyle/>
          <a:p>
            <a:r>
              <a:rPr lang="en-US" sz="2800" dirty="0" smtClean="0">
                <a:latin typeface="+mn-lt"/>
              </a:rPr>
              <a:t>Until this point, characterization of carbon black is limited to Light Microscopy (LM)</a:t>
            </a:r>
          </a:p>
          <a:p>
            <a:endParaRPr lang="en-US" sz="2800" dirty="0" smtClean="0">
              <a:latin typeface="+mn-lt"/>
            </a:endParaRPr>
          </a:p>
          <a:p>
            <a:r>
              <a:rPr lang="en-US" sz="2800" dirty="0" smtClean="0">
                <a:latin typeface="+mn-lt"/>
              </a:rPr>
              <a:t>But the LM resolution is insufficient to discriminate the CB aggregates</a:t>
            </a:r>
          </a:p>
          <a:p>
            <a:endParaRPr lang="en-US" sz="2800" dirty="0" smtClean="0">
              <a:latin typeface="+mn-lt"/>
            </a:endParaRPr>
          </a:p>
          <a:p>
            <a:r>
              <a:rPr lang="en-US" sz="2800" dirty="0" smtClean="0">
                <a:latin typeface="+mn-lt"/>
              </a:rPr>
              <a:t>Can’t see CB even with the best light microscopes.</a:t>
            </a: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8" name="Content Placeholder 2"/>
          <p:cNvSpPr txBox="1">
            <a:spLocks/>
          </p:cNvSpPr>
          <p:nvPr/>
        </p:nvSpPr>
        <p:spPr>
          <a:xfrm>
            <a:off x="-36512" y="4320480"/>
            <a:ext cx="5649916" cy="17008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itchFamily="34" charset="0"/>
              <a:buChar char="•"/>
              <a:defRPr sz="3200" kern="1200">
                <a:solidFill>
                  <a:schemeClr val="tx1"/>
                </a:solidFill>
                <a:latin typeface="Anivers" pitchFamily="50" charset="0"/>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2800" kern="1200">
                <a:solidFill>
                  <a:schemeClr val="tx1"/>
                </a:solidFill>
                <a:latin typeface="Anivers" pitchFamily="50" charset="0"/>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Anivers" pitchFamily="50" charset="0"/>
                <a:ea typeface="+mn-ea"/>
                <a:cs typeface="+mn-cs"/>
              </a:defRPr>
            </a:lvl3pPr>
            <a:lvl4pPr marL="16002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Anivers" pitchFamily="50" charset="0"/>
                <a:ea typeface="+mn-ea"/>
                <a:cs typeface="+mn-cs"/>
              </a:defRPr>
            </a:lvl4pPr>
            <a:lvl5pPr marL="20574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Anivers"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smtClean="0">
              <a:latin typeface="+mn-lt"/>
            </a:endParaRPr>
          </a:p>
        </p:txBody>
      </p:sp>
      <p:pic>
        <p:nvPicPr>
          <p:cNvPr id="2051" name="Picture 3" descr="L:\LS5-Physics\Propaganda\Presentations\75 EM Celebration Aug 26 2016\Raven 410 grid 100x color corrected.jpg"/>
          <p:cNvPicPr>
            <a:picLocks noChangeAspect="1" noChangeArrowheads="1"/>
          </p:cNvPicPr>
          <p:nvPr/>
        </p:nvPicPr>
        <p:blipFill>
          <a:blip r:embed="rId3" cstate="print"/>
          <a:srcRect/>
          <a:stretch>
            <a:fillRect/>
          </a:stretch>
        </p:blipFill>
        <p:spPr bwMode="auto">
          <a:xfrm>
            <a:off x="5076056" y="1566533"/>
            <a:ext cx="3840480" cy="4886803"/>
          </a:xfrm>
          <a:prstGeom prst="rect">
            <a:avLst/>
          </a:prstGeom>
          <a:noFill/>
        </p:spPr>
      </p:pic>
    </p:spTree>
    <p:extLst>
      <p:ext uri="{BB962C8B-B14F-4D97-AF65-F5344CB8AC3E}">
        <p14:creationId xmlns="" xmlns:p14="http://schemas.microsoft.com/office/powerpoint/2010/main" val="1804087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404664"/>
            <a:ext cx="5515256" cy="634082"/>
          </a:xfrm>
        </p:spPr>
        <p:txBody>
          <a:bodyPr>
            <a:normAutofit fontScale="90000"/>
          </a:bodyPr>
          <a:lstStyle/>
          <a:p>
            <a:r>
              <a:rPr lang="en-US" dirty="0" smtClean="0">
                <a:latin typeface="+mn-lt"/>
              </a:rPr>
              <a:t>The Electron to the Rescue</a:t>
            </a:r>
            <a:endParaRPr lang="en-US" dirty="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9" name="TextBox 8"/>
          <p:cNvSpPr txBox="1"/>
          <p:nvPr/>
        </p:nvSpPr>
        <p:spPr>
          <a:xfrm>
            <a:off x="467544" y="1556792"/>
            <a:ext cx="8208912" cy="4893647"/>
          </a:xfrm>
          <a:prstGeom prst="rect">
            <a:avLst/>
          </a:prstGeom>
          <a:noFill/>
        </p:spPr>
        <p:txBody>
          <a:bodyPr wrap="square" rtlCol="0">
            <a:spAutoFit/>
          </a:bodyPr>
          <a:lstStyle/>
          <a:p>
            <a:r>
              <a:rPr lang="en-US" sz="2400" dirty="0" smtClean="0"/>
              <a:t>A fundamental particle of electricity was discovered in 1897 and labeled as the “electron”</a:t>
            </a:r>
          </a:p>
          <a:p>
            <a:endParaRPr lang="en-US" sz="2400" dirty="0" smtClean="0"/>
          </a:p>
          <a:p>
            <a:r>
              <a:rPr lang="en-US" sz="2400" dirty="0" smtClean="0"/>
              <a:t>Through work before and after the “discovery” the mass and electric charge was determined for the electron</a:t>
            </a:r>
          </a:p>
          <a:p>
            <a:endParaRPr lang="en-US" sz="2400" dirty="0" smtClean="0"/>
          </a:p>
          <a:p>
            <a:r>
              <a:rPr lang="en-US" sz="2400" dirty="0" smtClean="0"/>
              <a:t>By the 1920’s the electron was understood well enough that it could be controlled via electromagnetic lenses</a:t>
            </a:r>
          </a:p>
          <a:p>
            <a:endParaRPr lang="en-US" sz="2400" dirty="0" smtClean="0"/>
          </a:p>
          <a:p>
            <a:r>
              <a:rPr lang="en-US" sz="2400" dirty="0" smtClean="0"/>
              <a:t>Realized that electrons under high voltage had a much smaller wavelength than visible light, more resolution!!</a:t>
            </a:r>
          </a:p>
          <a:p>
            <a:endParaRPr lang="en-US" sz="2400" dirty="0" smtClean="0"/>
          </a:p>
          <a:p>
            <a:r>
              <a:rPr lang="en-US" sz="2400" dirty="0" smtClean="0"/>
              <a:t>Electron Microscope!!!</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404664"/>
            <a:ext cx="5515256" cy="634082"/>
          </a:xfrm>
        </p:spPr>
        <p:txBody>
          <a:bodyPr>
            <a:normAutofit fontScale="90000"/>
          </a:bodyPr>
          <a:lstStyle/>
          <a:p>
            <a:r>
              <a:rPr lang="en-US" dirty="0" smtClean="0">
                <a:latin typeface="+mj-lt"/>
              </a:rPr>
              <a:t>Electron Microscope Theory</a:t>
            </a:r>
            <a:endParaRPr lang="en-US" dirty="0">
              <a:latin typeface="+mj-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pic>
        <p:nvPicPr>
          <p:cNvPr id="80898" name="Picture 2" descr="L:\LS5-Physics\Propaganda\Presentations\F4T July 2016 75 years of microscopy\LM vs TEM.JPG"/>
          <p:cNvPicPr>
            <a:picLocks noChangeAspect="1" noChangeArrowheads="1"/>
          </p:cNvPicPr>
          <p:nvPr/>
        </p:nvPicPr>
        <p:blipFill>
          <a:blip r:embed="rId3" cstate="print"/>
          <a:srcRect t="14720" r="41098" b="7994"/>
          <a:stretch>
            <a:fillRect/>
          </a:stretch>
        </p:blipFill>
        <p:spPr bwMode="auto">
          <a:xfrm>
            <a:off x="1691680" y="1484784"/>
            <a:ext cx="6048672" cy="4838938"/>
          </a:xfrm>
          <a:prstGeom prst="rect">
            <a:avLst/>
          </a:prstGeom>
          <a:noFill/>
        </p:spPr>
      </p:pic>
      <p:sp>
        <p:nvSpPr>
          <p:cNvPr id="6" name="TextBox 5"/>
          <p:cNvSpPr txBox="1"/>
          <p:nvPr/>
        </p:nvSpPr>
        <p:spPr>
          <a:xfrm>
            <a:off x="4179976" y="1547500"/>
            <a:ext cx="824072" cy="369332"/>
          </a:xfrm>
          <a:prstGeom prst="rect">
            <a:avLst/>
          </a:prstGeom>
          <a:solidFill>
            <a:schemeClr val="bg1"/>
          </a:solidFill>
        </p:spPr>
        <p:txBody>
          <a:bodyPr wrap="none" rtlCol="0">
            <a:spAutoFit/>
          </a:bodyPr>
          <a:lstStyle/>
          <a:p>
            <a:r>
              <a:rPr lang="en-US" dirty="0" smtClean="0"/>
              <a:t>Source</a:t>
            </a:r>
            <a:endParaRPr lang="en-US" dirty="0"/>
          </a:p>
        </p:txBody>
      </p:sp>
      <p:sp>
        <p:nvSpPr>
          <p:cNvPr id="7" name="TextBox 6"/>
          <p:cNvSpPr txBox="1"/>
          <p:nvPr/>
        </p:nvSpPr>
        <p:spPr>
          <a:xfrm>
            <a:off x="4067944" y="2411596"/>
            <a:ext cx="1073692" cy="369332"/>
          </a:xfrm>
          <a:prstGeom prst="rect">
            <a:avLst/>
          </a:prstGeom>
          <a:solidFill>
            <a:schemeClr val="bg1"/>
          </a:solidFill>
        </p:spPr>
        <p:txBody>
          <a:bodyPr wrap="none" rtlCol="0">
            <a:spAutoFit/>
          </a:bodyPr>
          <a:lstStyle/>
          <a:p>
            <a:r>
              <a:rPr lang="en-US" dirty="0" smtClean="0"/>
              <a:t>Objective</a:t>
            </a:r>
            <a:endParaRPr lang="en-US" dirty="0"/>
          </a:p>
        </p:txBody>
      </p:sp>
      <p:sp>
        <p:nvSpPr>
          <p:cNvPr id="8" name="TextBox 7"/>
          <p:cNvSpPr txBox="1"/>
          <p:nvPr/>
        </p:nvSpPr>
        <p:spPr>
          <a:xfrm>
            <a:off x="4200495" y="2843644"/>
            <a:ext cx="875561" cy="369332"/>
          </a:xfrm>
          <a:prstGeom prst="rect">
            <a:avLst/>
          </a:prstGeom>
          <a:solidFill>
            <a:schemeClr val="bg1"/>
          </a:solidFill>
        </p:spPr>
        <p:txBody>
          <a:bodyPr wrap="none" rtlCol="0">
            <a:spAutoFit/>
          </a:bodyPr>
          <a:lstStyle/>
          <a:p>
            <a:r>
              <a:rPr lang="en-US" dirty="0" smtClean="0"/>
              <a:t>Sample</a:t>
            </a:r>
            <a:endParaRPr lang="en-US" dirty="0"/>
          </a:p>
        </p:txBody>
      </p:sp>
      <p:sp>
        <p:nvSpPr>
          <p:cNvPr id="10" name="TextBox 9"/>
          <p:cNvSpPr txBox="1"/>
          <p:nvPr/>
        </p:nvSpPr>
        <p:spPr>
          <a:xfrm>
            <a:off x="3995936" y="3356992"/>
            <a:ext cx="1202573" cy="369332"/>
          </a:xfrm>
          <a:prstGeom prst="rect">
            <a:avLst/>
          </a:prstGeom>
          <a:solidFill>
            <a:schemeClr val="bg1"/>
          </a:solidFill>
        </p:spPr>
        <p:txBody>
          <a:bodyPr wrap="none" rtlCol="0">
            <a:spAutoFit/>
          </a:bodyPr>
          <a:lstStyle/>
          <a:p>
            <a:r>
              <a:rPr lang="en-US" dirty="0" smtClean="0"/>
              <a:t>Condenser</a:t>
            </a:r>
            <a:endParaRPr lang="en-US" dirty="0"/>
          </a:p>
        </p:txBody>
      </p:sp>
      <p:sp>
        <p:nvSpPr>
          <p:cNvPr id="11" name="TextBox 10"/>
          <p:cNvSpPr txBox="1"/>
          <p:nvPr/>
        </p:nvSpPr>
        <p:spPr>
          <a:xfrm>
            <a:off x="4102137" y="4211796"/>
            <a:ext cx="1045927" cy="369332"/>
          </a:xfrm>
          <a:prstGeom prst="rect">
            <a:avLst/>
          </a:prstGeom>
          <a:solidFill>
            <a:schemeClr val="bg1"/>
          </a:solidFill>
        </p:spPr>
        <p:txBody>
          <a:bodyPr wrap="none" rtlCol="0">
            <a:spAutoFit/>
          </a:bodyPr>
          <a:lstStyle/>
          <a:p>
            <a:r>
              <a:rPr lang="en-US" dirty="0" smtClean="0"/>
              <a:t>Projector</a:t>
            </a:r>
            <a:endParaRPr lang="en-US" dirty="0"/>
          </a:p>
        </p:txBody>
      </p:sp>
      <p:sp>
        <p:nvSpPr>
          <p:cNvPr id="12" name="TextBox 11"/>
          <p:cNvSpPr txBox="1"/>
          <p:nvPr/>
        </p:nvSpPr>
        <p:spPr>
          <a:xfrm>
            <a:off x="6156176" y="5445224"/>
            <a:ext cx="1040862" cy="369332"/>
          </a:xfrm>
          <a:prstGeom prst="rect">
            <a:avLst/>
          </a:prstGeom>
          <a:solidFill>
            <a:schemeClr val="bg1"/>
          </a:solidFill>
        </p:spPr>
        <p:txBody>
          <a:bodyPr wrap="none" rtlCol="0">
            <a:spAutoFit/>
          </a:bodyPr>
          <a:lstStyle/>
          <a:p>
            <a:r>
              <a:rPr lang="en-US" dirty="0" smtClean="0"/>
              <a:t>e</a:t>
            </a:r>
            <a:r>
              <a:rPr lang="en-US" baseline="30000" dirty="0" smtClean="0"/>
              <a:t>-</a:t>
            </a:r>
            <a:r>
              <a:rPr lang="en-US" dirty="0" smtClean="0"/>
              <a:t> screen</a:t>
            </a:r>
            <a:endParaRPr lang="en-US"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404664"/>
            <a:ext cx="5515256" cy="634082"/>
          </a:xfrm>
        </p:spPr>
        <p:txBody>
          <a:bodyPr>
            <a:normAutofit fontScale="90000"/>
          </a:bodyPr>
          <a:lstStyle/>
          <a:p>
            <a:r>
              <a:rPr lang="en-US" dirty="0" smtClean="0">
                <a:latin typeface="+mn-lt"/>
              </a:rPr>
              <a:t>First Electron Microscope</a:t>
            </a:r>
            <a:endParaRPr lang="en-US" dirty="0">
              <a:latin typeface="+mn-lt"/>
            </a:endParaRPr>
          </a:p>
        </p:txBody>
      </p:sp>
      <p:pic>
        <p:nvPicPr>
          <p:cNvPr id="4" name="Picture 13"/>
          <p:cNvPicPr>
            <a:picLocks noChangeAspect="1" noChangeArrowheads="1"/>
          </p:cNvPicPr>
          <p:nvPr/>
        </p:nvPicPr>
        <p:blipFill>
          <a:blip r:embed="rId2" cstate="print"/>
          <a:srcRect r="70497" b="11111"/>
          <a:stretch>
            <a:fillRect/>
          </a:stretch>
        </p:blipFill>
        <p:spPr bwMode="auto">
          <a:xfrm>
            <a:off x="7406640" y="5800476"/>
            <a:ext cx="1737360" cy="1057524"/>
          </a:xfrm>
          <a:prstGeom prst="rect">
            <a:avLst/>
          </a:prstGeom>
          <a:noFill/>
          <a:ln w="9525">
            <a:noFill/>
            <a:miter lim="800000"/>
            <a:headEnd/>
            <a:tailEnd/>
          </a:ln>
          <a:effectLst/>
        </p:spPr>
      </p:pic>
      <p:sp>
        <p:nvSpPr>
          <p:cNvPr id="13" name="TextBox 12"/>
          <p:cNvSpPr txBox="1"/>
          <p:nvPr/>
        </p:nvSpPr>
        <p:spPr>
          <a:xfrm>
            <a:off x="3491880" y="1628800"/>
            <a:ext cx="4824536" cy="3416320"/>
          </a:xfrm>
          <a:prstGeom prst="rect">
            <a:avLst/>
          </a:prstGeom>
          <a:noFill/>
        </p:spPr>
        <p:txBody>
          <a:bodyPr wrap="square" rtlCol="0">
            <a:spAutoFit/>
          </a:bodyPr>
          <a:lstStyle/>
          <a:p>
            <a:r>
              <a:rPr lang="en-US" sz="2400" dirty="0" smtClean="0"/>
              <a:t>German Physicist Ernst Ruska built the first prototype electron microscope in 1931 (only 400x) </a:t>
            </a:r>
          </a:p>
          <a:p>
            <a:endParaRPr lang="en-US" sz="2400" dirty="0" smtClean="0"/>
          </a:p>
          <a:p>
            <a:r>
              <a:rPr lang="en-US" sz="2400" dirty="0" smtClean="0"/>
              <a:t>Better than light microscope resolution in 1933</a:t>
            </a:r>
          </a:p>
          <a:p>
            <a:endParaRPr lang="en-US" sz="2400" dirty="0" smtClean="0"/>
          </a:p>
          <a:p>
            <a:r>
              <a:rPr lang="en-US" sz="2400" dirty="0" smtClean="0"/>
              <a:t>Was awarded the Nobel Prize for his work</a:t>
            </a:r>
          </a:p>
        </p:txBody>
      </p:sp>
      <p:pic>
        <p:nvPicPr>
          <p:cNvPr id="81922" name="Picture 2" descr="L:\LS5-Physics\Propaganda\Presentations\F4T July 2016 75 years of microscopy\800px-Ernst_Ruska_Electron_Microscope_-_Deutsches_Museum_-_Munich-edit.jpg"/>
          <p:cNvPicPr>
            <a:picLocks noChangeAspect="1" noChangeArrowheads="1"/>
          </p:cNvPicPr>
          <p:nvPr/>
        </p:nvPicPr>
        <p:blipFill>
          <a:blip r:embed="rId3" cstate="print"/>
          <a:srcRect/>
          <a:stretch>
            <a:fillRect/>
          </a:stretch>
        </p:blipFill>
        <p:spPr bwMode="auto">
          <a:xfrm>
            <a:off x="72008" y="1467073"/>
            <a:ext cx="3059832" cy="5263070"/>
          </a:xfrm>
          <a:prstGeom prst="rect">
            <a:avLst/>
          </a:prstGeom>
          <a:noFill/>
        </p:spPr>
      </p:pic>
      <p:sp>
        <p:nvSpPr>
          <p:cNvPr id="14" name="Right Arrow 13"/>
          <p:cNvSpPr/>
          <p:nvPr/>
        </p:nvSpPr>
        <p:spPr>
          <a:xfrm rot="10800000">
            <a:off x="3275856" y="3356992"/>
            <a:ext cx="21602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81922"/>
                                        </p:tgtEl>
                                        <p:attrNameLst>
                                          <p:attrName>style.visibility</p:attrName>
                                        </p:attrNameLst>
                                      </p:cBhvr>
                                      <p:to>
                                        <p:strVal val="visible"/>
                                      </p:to>
                                    </p:set>
                                    <p:animEffect transition="in" filter="fade">
                                      <p:cBhvr>
                                        <p:cTn id="10" dur="5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Birla Carbon">
      <a:dk1>
        <a:sysClr val="windowText" lastClr="000000"/>
      </a:dk1>
      <a:lt1>
        <a:sysClr val="window" lastClr="FFFFFF"/>
      </a:lt1>
      <a:dk2>
        <a:srgbClr val="FFCC4D"/>
      </a:dk2>
      <a:lt2>
        <a:srgbClr val="EEECE1"/>
      </a:lt2>
      <a:accent1>
        <a:srgbClr val="8A191B"/>
      </a:accent1>
      <a:accent2>
        <a:srgbClr val="CF0017"/>
      </a:accent2>
      <a:accent3>
        <a:srgbClr val="FFCC4D"/>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3028</TotalTime>
  <Words>2689</Words>
  <Application>Microsoft Office PowerPoint</Application>
  <PresentationFormat>On-screen Show (4:3)</PresentationFormat>
  <Paragraphs>319</Paragraphs>
  <Slides>59</Slides>
  <Notes>7</Notes>
  <HiddenSlides>0</HiddenSlides>
  <MMClips>1</MMClips>
  <ScaleCrop>false</ScaleCrop>
  <HeadingPairs>
    <vt:vector size="8" baseType="variant">
      <vt:variant>
        <vt:lpstr>Theme</vt:lpstr>
      </vt:variant>
      <vt:variant>
        <vt:i4>1</vt:i4>
      </vt:variant>
      <vt:variant>
        <vt:lpstr>Links</vt:lpstr>
      </vt:variant>
      <vt:variant>
        <vt:i4>2</vt:i4>
      </vt:variant>
      <vt:variant>
        <vt:lpstr>Embedded OLE Servers</vt:lpstr>
      </vt:variant>
      <vt:variant>
        <vt:i4>1</vt:i4>
      </vt:variant>
      <vt:variant>
        <vt:lpstr>Slide Titles</vt:lpstr>
      </vt:variant>
      <vt:variant>
        <vt:i4>59</vt:i4>
      </vt:variant>
    </vt:vector>
  </HeadingPairs>
  <TitlesOfParts>
    <vt:vector size="63" baseType="lpstr">
      <vt:lpstr>Office Theme</vt:lpstr>
      <vt:lpstr>\\nafp01\LabServices\LS5-Physics\Propaganda\Presentations\75 EM Celebration Aug 26 2016\nafp01\LabServices\LS5-Physics\Propaganda\Presentations\75 EM Celebration Aug 26 2016\Users\cherd.CCC\CB101 images\cdx975.bmp</vt:lpstr>
      <vt:lpstr>\\nafp01\LabServices\LS5-Physics\Propaganda\Presentations\75 EM Celebration Aug 26 2016\nafp01\LabServices\LS5-Physics\Propaganda\Presentations\75 EM Celebration Aug 26 2016\Users\cherd.CCC\CB101 images\1-18 4agg types (4).bmp</vt:lpstr>
      <vt:lpstr>Graph</vt:lpstr>
      <vt:lpstr>Celebrating 75 Years of Industrial Electron Microscopy</vt:lpstr>
      <vt:lpstr>Quick Outline</vt:lpstr>
      <vt:lpstr>The Modern View of Carbon Black</vt:lpstr>
      <vt:lpstr>Size and Structure are Fundamental </vt:lpstr>
      <vt:lpstr>Slide 5</vt:lpstr>
      <vt:lpstr>Carbon Black is So Small…</vt:lpstr>
      <vt:lpstr>The Electron to the Rescue</vt:lpstr>
      <vt:lpstr>Electron Microscope Theory</vt:lpstr>
      <vt:lpstr>First Electron Microscope</vt:lpstr>
      <vt:lpstr>University of Toronto</vt:lpstr>
      <vt:lpstr>Columbian Carbon Enters the Fray</vt:lpstr>
      <vt:lpstr>Univ. of Toronto/CCC CB Images</vt:lpstr>
      <vt:lpstr>Univ. of Toronto/CCC CB Work</vt:lpstr>
      <vt:lpstr>CCC’s 1st Electron Microscope</vt:lpstr>
      <vt:lpstr>Early EM Work at CCC</vt:lpstr>
      <vt:lpstr>CCC and EM Contribute to the War</vt:lpstr>
      <vt:lpstr>CCC and EM Contribute to the War</vt:lpstr>
      <vt:lpstr>CCC’s 2nd TEM</vt:lpstr>
      <vt:lpstr>Bill Hess Join CCC in 1950</vt:lpstr>
      <vt:lpstr>Bill Ladd Leaves CCC in 1954</vt:lpstr>
      <vt:lpstr>CCC’s First Commercial TEM</vt:lpstr>
      <vt:lpstr>CB Morphology Characterization</vt:lpstr>
      <vt:lpstr>CB Morphology Characterization</vt:lpstr>
      <vt:lpstr>CB Morphology Evolution</vt:lpstr>
      <vt:lpstr>CB Morphology Characterization:  Quantimet</vt:lpstr>
      <vt:lpstr>CB Morphology Characterization:  Quantimet</vt:lpstr>
      <vt:lpstr>CB Morphology Characterization:  Image Analysis</vt:lpstr>
      <vt:lpstr>CCC’s TEMs: Current</vt:lpstr>
      <vt:lpstr>Conclusion</vt:lpstr>
      <vt:lpstr>Microscopy and its Benefit in Understanding Rubber Reinforcement and Structure-Property Relationships for Development of New Products</vt:lpstr>
      <vt:lpstr>First, a Perspective from a Former Manager of the “Physics Laboratory”</vt:lpstr>
      <vt:lpstr>Dr. Bill Hess, Honorary Ph.D. October 27th, 2000. The “Pope” of Carbon Black</vt:lpstr>
      <vt:lpstr>Beyond Colloidal Tests and Leveraging the Fundamental Properties of Carbon Black for Differentiated Performance</vt:lpstr>
      <vt:lpstr>Microscopy and its Contribution in Moving Carbon Black Technology Forward</vt:lpstr>
      <vt:lpstr>Microscopy and its Contribution in Moving Carbon Black Technology Forward</vt:lpstr>
      <vt:lpstr>Surface-Modified Carbon-Black Polymer Phase Distribution and Carbon Black Networking </vt:lpstr>
      <vt:lpstr>Summary of Breakthrough Technology</vt:lpstr>
      <vt:lpstr>Slide 38</vt:lpstr>
      <vt:lpstr>Slide 39</vt:lpstr>
      <vt:lpstr>Quantification of Carbon Black Microdispersion (Network) in Phase Distribution Mixes by AFM</vt:lpstr>
      <vt:lpstr>Tomographic Reconstruction for Carbon Black Volume Determination and Optimized Aggregate Mass Distribution and Inter-aggregate Spacing in a Rubber Compound (volume)</vt:lpstr>
      <vt:lpstr>CB Aggregate Volume “Cut” in Nanometer Thick Slices</vt:lpstr>
      <vt:lpstr>Tomographic Reconstruction for Measuring the Volume of Individual Anisotropic Aggregates</vt:lpstr>
      <vt:lpstr>Closing Remarks</vt:lpstr>
      <vt:lpstr>My Chapter - Magee</vt:lpstr>
      <vt:lpstr>Slide 46</vt:lpstr>
      <vt:lpstr>Slide 47</vt:lpstr>
      <vt:lpstr>PolyOne Hickok N650U Claim</vt:lpstr>
      <vt:lpstr>Carbon Black Meets Expectations</vt:lpstr>
      <vt:lpstr>TEM to the Rescue</vt:lpstr>
      <vt:lpstr>Complaint Summary</vt:lpstr>
      <vt:lpstr>TEM – Not Good for Specifications</vt:lpstr>
      <vt:lpstr>Measuring CB Morphology is Hard Work</vt:lpstr>
      <vt:lpstr>A Better TEM Method Possible</vt:lpstr>
      <vt:lpstr>A Better TEM Method Strongly Opposed</vt:lpstr>
      <vt:lpstr>Commercial Issue –  Why Did Cabot Fight So Hard?</vt:lpstr>
      <vt:lpstr>ASTM Standard Revised 2014   No TEM Required for MPS Certification </vt:lpstr>
      <vt:lpstr>Slide 58</vt:lpstr>
      <vt:lpstr>Closing Remarks</vt:lpstr>
    </vt:vector>
  </TitlesOfParts>
  <Company>Columbian Chemicals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Hallett</dc:creator>
  <cp:lastModifiedBy>Smith, Paul</cp:lastModifiedBy>
  <cp:revision>322</cp:revision>
  <dcterms:created xsi:type="dcterms:W3CDTF">2012-05-05T19:45:51Z</dcterms:created>
  <dcterms:modified xsi:type="dcterms:W3CDTF">2016-08-29T18:04:09Z</dcterms:modified>
</cp:coreProperties>
</file>